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38" r:id="rId1"/>
    <p:sldMasterId id="2147483973" r:id="rId2"/>
  </p:sldMasterIdLst>
  <p:notesMasterIdLst>
    <p:notesMasterId r:id="rId23"/>
  </p:notesMasterIdLst>
  <p:handoutMasterIdLst>
    <p:handoutMasterId r:id="rId24"/>
  </p:handoutMasterIdLst>
  <p:sldIdLst>
    <p:sldId id="10072" r:id="rId3"/>
    <p:sldId id="10182" r:id="rId4"/>
    <p:sldId id="10183" r:id="rId5"/>
    <p:sldId id="10254" r:id="rId6"/>
    <p:sldId id="10257" r:id="rId7"/>
    <p:sldId id="10256" r:id="rId8"/>
    <p:sldId id="10219" r:id="rId9"/>
    <p:sldId id="10258" r:id="rId10"/>
    <p:sldId id="10246" r:id="rId11"/>
    <p:sldId id="10259" r:id="rId12"/>
    <p:sldId id="10260" r:id="rId13"/>
    <p:sldId id="10261" r:id="rId14"/>
    <p:sldId id="10262" r:id="rId15"/>
    <p:sldId id="10263" r:id="rId16"/>
    <p:sldId id="10264" r:id="rId17"/>
    <p:sldId id="10221" r:id="rId18"/>
    <p:sldId id="10266" r:id="rId19"/>
    <p:sldId id="10232" r:id="rId20"/>
    <p:sldId id="10265" r:id="rId21"/>
    <p:sldId id="10187" r:id="rId22"/>
  </p:sldIdLst>
  <p:sldSz cx="12858750" cy="7232650"/>
  <p:notesSz cx="6858000" cy="9144000"/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1F497D"/>
    <a:srgbClr val="AF1602"/>
    <a:srgbClr val="EA5751"/>
    <a:srgbClr val="35AEC3"/>
    <a:srgbClr val="CA8F45"/>
    <a:srgbClr val="FDA98B"/>
    <a:srgbClr val="DEC8AD"/>
    <a:srgbClr val="569582"/>
    <a:srgbClr val="093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6" autoAdjust="0"/>
    <p:restoredTop sz="84972" autoAdjust="0"/>
  </p:normalViewPr>
  <p:slideViewPr>
    <p:cSldViewPr>
      <p:cViewPr varScale="1">
        <p:scale>
          <a:sx n="58" d="100"/>
          <a:sy n="58" d="100"/>
        </p:scale>
        <p:origin x="846" y="102"/>
      </p:cViewPr>
      <p:guideLst/>
    </p:cSldViewPr>
  </p:slideViewPr>
  <p:outlineViewPr>
    <p:cViewPr>
      <p:scale>
        <a:sx n="100" d="100"/>
        <a:sy n="100" d="100"/>
      </p:scale>
      <p:origin x="0" y="-49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82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510B64-3467-4E22-A3C5-ACC0630988BA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E6CF16D-EF95-43F2-B7DD-DF669D59D9B2}">
      <dgm:prSet phldrT="[文本]"/>
      <dgm:spPr/>
      <dgm:t>
        <a:bodyPr/>
        <a:lstStyle/>
        <a:p>
          <a:r>
            <a:rPr lang="en-US" altLang="zh-CN" dirty="0"/>
            <a:t>1. </a:t>
          </a:r>
          <a:r>
            <a:rPr lang="zh-CN" altLang="en-US" dirty="0"/>
            <a:t>使用数据库实现数据交互</a:t>
          </a:r>
        </a:p>
      </dgm:t>
    </dgm:pt>
    <dgm:pt modelId="{3BB203F0-D450-46B4-9267-269FC84CF408}" type="parTrans" cxnId="{959F7D4F-8FDE-44C5-8667-0EA1F7BB04F8}">
      <dgm:prSet/>
      <dgm:spPr/>
      <dgm:t>
        <a:bodyPr/>
        <a:lstStyle/>
        <a:p>
          <a:endParaRPr lang="zh-CN" altLang="en-US"/>
        </a:p>
      </dgm:t>
    </dgm:pt>
    <dgm:pt modelId="{6B12821D-971C-42B7-BDD3-D7FE4570C7B6}" type="sibTrans" cxnId="{959F7D4F-8FDE-44C5-8667-0EA1F7BB04F8}">
      <dgm:prSet/>
      <dgm:spPr/>
      <dgm:t>
        <a:bodyPr/>
        <a:lstStyle/>
        <a:p>
          <a:endParaRPr lang="zh-CN" altLang="en-US"/>
        </a:p>
      </dgm:t>
    </dgm:pt>
    <dgm:pt modelId="{DBDEE442-F87A-4822-A9B2-EC5DB82E640F}">
      <dgm:prSet phldrT="[文本]"/>
      <dgm:spPr/>
      <dgm:t>
        <a:bodyPr/>
        <a:lstStyle/>
        <a:p>
          <a:r>
            <a:rPr lang="en-US" altLang="zh-CN" dirty="0"/>
            <a:t>2. </a:t>
          </a:r>
          <a:r>
            <a:rPr lang="zh-CN" altLang="en-US" dirty="0"/>
            <a:t>利用单片机发送数据模拟真实情况通信</a:t>
          </a:r>
        </a:p>
      </dgm:t>
    </dgm:pt>
    <dgm:pt modelId="{59CF7790-C2D9-4E8C-858F-10CF2EDCADF0}" type="parTrans" cxnId="{4FD15B2B-B18D-471A-8C60-8AC4A7FC23F2}">
      <dgm:prSet/>
      <dgm:spPr/>
      <dgm:t>
        <a:bodyPr/>
        <a:lstStyle/>
        <a:p>
          <a:endParaRPr lang="zh-CN" altLang="en-US"/>
        </a:p>
      </dgm:t>
    </dgm:pt>
    <dgm:pt modelId="{676354B5-2915-467C-8ECB-AFC1CCC0052E}" type="sibTrans" cxnId="{4FD15B2B-B18D-471A-8C60-8AC4A7FC23F2}">
      <dgm:prSet/>
      <dgm:spPr/>
      <dgm:t>
        <a:bodyPr/>
        <a:lstStyle/>
        <a:p>
          <a:endParaRPr lang="zh-CN" altLang="en-US"/>
        </a:p>
      </dgm:t>
    </dgm:pt>
    <dgm:pt modelId="{19DB66E1-FD91-44FF-A123-0EC0A60BD7F2}">
      <dgm:prSet phldrT="[文本]"/>
      <dgm:spPr/>
      <dgm:t>
        <a:bodyPr/>
        <a:lstStyle/>
        <a:p>
          <a:r>
            <a:rPr lang="en-US" altLang="zh-CN" dirty="0"/>
            <a:t>3. </a:t>
          </a:r>
          <a:r>
            <a:rPr lang="zh-CN" altLang="en-US" dirty="0"/>
            <a:t>接入服务器实现一体化的在线监测与管理</a:t>
          </a:r>
        </a:p>
      </dgm:t>
    </dgm:pt>
    <dgm:pt modelId="{90AD09C0-E4B9-43C9-A8DD-36E1D026FE77}" type="parTrans" cxnId="{A9B7620E-B365-46B2-A37F-CA75D0BC064C}">
      <dgm:prSet/>
      <dgm:spPr/>
      <dgm:t>
        <a:bodyPr/>
        <a:lstStyle/>
        <a:p>
          <a:endParaRPr lang="zh-CN" altLang="en-US"/>
        </a:p>
      </dgm:t>
    </dgm:pt>
    <dgm:pt modelId="{0697F5CD-DFF0-42AB-B258-7C4D3CAA871A}" type="sibTrans" cxnId="{A9B7620E-B365-46B2-A37F-CA75D0BC064C}">
      <dgm:prSet/>
      <dgm:spPr/>
      <dgm:t>
        <a:bodyPr/>
        <a:lstStyle/>
        <a:p>
          <a:endParaRPr lang="zh-CN" altLang="en-US"/>
        </a:p>
      </dgm:t>
    </dgm:pt>
    <dgm:pt modelId="{8E014CB6-B580-4FBC-82BC-417F73430041}" type="pres">
      <dgm:prSet presAssocID="{06510B64-3467-4E22-A3C5-ACC0630988BA}" presName="Name0" presStyleCnt="0">
        <dgm:presLayoutVars>
          <dgm:dir/>
          <dgm:resizeHandles val="exact"/>
        </dgm:presLayoutVars>
      </dgm:prSet>
      <dgm:spPr/>
    </dgm:pt>
    <dgm:pt modelId="{85FEEBFA-14D5-4589-9760-2361D949DAB6}" type="pres">
      <dgm:prSet presAssocID="{8E6CF16D-EF95-43F2-B7DD-DF669D59D9B2}" presName="composite" presStyleCnt="0"/>
      <dgm:spPr/>
    </dgm:pt>
    <dgm:pt modelId="{50529190-89C1-402A-993D-C699E2DFA4D6}" type="pres">
      <dgm:prSet presAssocID="{8E6CF16D-EF95-43F2-B7DD-DF669D59D9B2}" presName="rect1" presStyleLbl="trAlignAcc1" presStyleIdx="0" presStyleCnt="3">
        <dgm:presLayoutVars>
          <dgm:bulletEnabled val="1"/>
        </dgm:presLayoutVars>
      </dgm:prSet>
      <dgm:spPr/>
    </dgm:pt>
    <dgm:pt modelId="{2309F6A1-DA8F-4A61-A2C7-A493D8E78453}" type="pres">
      <dgm:prSet presAssocID="{8E6CF16D-EF95-43F2-B7DD-DF669D59D9B2}" presName="rect2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>
          <a:solidFill>
            <a:srgbClr val="4472C4"/>
          </a:solidFill>
        </a:ln>
      </dgm:spPr>
    </dgm:pt>
    <dgm:pt modelId="{039A9887-3F95-46B5-9E43-4EF393FD7216}" type="pres">
      <dgm:prSet presAssocID="{6B12821D-971C-42B7-BDD3-D7FE4570C7B6}" presName="sibTrans" presStyleCnt="0"/>
      <dgm:spPr/>
    </dgm:pt>
    <dgm:pt modelId="{96374734-1E5B-4656-9CFB-42A366138F7F}" type="pres">
      <dgm:prSet presAssocID="{DBDEE442-F87A-4822-A9B2-EC5DB82E640F}" presName="composite" presStyleCnt="0"/>
      <dgm:spPr/>
    </dgm:pt>
    <dgm:pt modelId="{C58ABCFD-D0EC-409F-91B8-1F468E47DA81}" type="pres">
      <dgm:prSet presAssocID="{DBDEE442-F87A-4822-A9B2-EC5DB82E640F}" presName="rect1" presStyleLbl="trAlignAcc1" presStyleIdx="1" presStyleCnt="3">
        <dgm:presLayoutVars>
          <dgm:bulletEnabled val="1"/>
        </dgm:presLayoutVars>
      </dgm:prSet>
      <dgm:spPr/>
    </dgm:pt>
    <dgm:pt modelId="{9E8A5AEB-0494-4B74-B333-2DC58463A17C}" type="pres">
      <dgm:prSet presAssocID="{DBDEE442-F87A-4822-A9B2-EC5DB82E640F}" presName="rect2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>
          <a:solidFill>
            <a:srgbClr val="4472C4"/>
          </a:solidFill>
        </a:ln>
      </dgm:spPr>
    </dgm:pt>
    <dgm:pt modelId="{94E8777B-9189-4CAF-9C09-3AA9BC9AD6FA}" type="pres">
      <dgm:prSet presAssocID="{676354B5-2915-467C-8ECB-AFC1CCC0052E}" presName="sibTrans" presStyleCnt="0"/>
      <dgm:spPr/>
    </dgm:pt>
    <dgm:pt modelId="{7EDEC8C7-824D-4F8E-8DFC-F5652D7B8E6C}" type="pres">
      <dgm:prSet presAssocID="{19DB66E1-FD91-44FF-A123-0EC0A60BD7F2}" presName="composite" presStyleCnt="0"/>
      <dgm:spPr/>
    </dgm:pt>
    <dgm:pt modelId="{2ABC6A91-5C9E-4C62-BFBA-E48F2ADBA1BC}" type="pres">
      <dgm:prSet presAssocID="{19DB66E1-FD91-44FF-A123-0EC0A60BD7F2}" presName="rect1" presStyleLbl="trAlignAcc1" presStyleIdx="2" presStyleCnt="3">
        <dgm:presLayoutVars>
          <dgm:bulletEnabled val="1"/>
        </dgm:presLayoutVars>
      </dgm:prSet>
      <dgm:spPr/>
    </dgm:pt>
    <dgm:pt modelId="{7F6B07ED-5944-4706-9A2D-253C31890E29}" type="pres">
      <dgm:prSet presAssocID="{19DB66E1-FD91-44FF-A123-0EC0A60BD7F2}" presName="rect2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>
          <a:solidFill>
            <a:srgbClr val="4472C4"/>
          </a:solidFill>
        </a:ln>
      </dgm:spPr>
    </dgm:pt>
  </dgm:ptLst>
  <dgm:cxnLst>
    <dgm:cxn modelId="{A9B7620E-B365-46B2-A37F-CA75D0BC064C}" srcId="{06510B64-3467-4E22-A3C5-ACC0630988BA}" destId="{19DB66E1-FD91-44FF-A123-0EC0A60BD7F2}" srcOrd="2" destOrd="0" parTransId="{90AD09C0-E4B9-43C9-A8DD-36E1D026FE77}" sibTransId="{0697F5CD-DFF0-42AB-B258-7C4D3CAA871A}"/>
    <dgm:cxn modelId="{4FD15B2B-B18D-471A-8C60-8AC4A7FC23F2}" srcId="{06510B64-3467-4E22-A3C5-ACC0630988BA}" destId="{DBDEE442-F87A-4822-A9B2-EC5DB82E640F}" srcOrd="1" destOrd="0" parTransId="{59CF7790-C2D9-4E8C-858F-10CF2EDCADF0}" sibTransId="{676354B5-2915-467C-8ECB-AFC1CCC0052E}"/>
    <dgm:cxn modelId="{D646633E-0FD9-489C-AAF7-F63AD9FCD1B6}" type="presOf" srcId="{06510B64-3467-4E22-A3C5-ACC0630988BA}" destId="{8E014CB6-B580-4FBC-82BC-417F73430041}" srcOrd="0" destOrd="0" presId="urn:microsoft.com/office/officeart/2008/layout/PictureStrips"/>
    <dgm:cxn modelId="{959F7D4F-8FDE-44C5-8667-0EA1F7BB04F8}" srcId="{06510B64-3467-4E22-A3C5-ACC0630988BA}" destId="{8E6CF16D-EF95-43F2-B7DD-DF669D59D9B2}" srcOrd="0" destOrd="0" parTransId="{3BB203F0-D450-46B4-9267-269FC84CF408}" sibTransId="{6B12821D-971C-42B7-BDD3-D7FE4570C7B6}"/>
    <dgm:cxn modelId="{9FF11095-4454-41A9-A996-A2D185E5B47F}" type="presOf" srcId="{19DB66E1-FD91-44FF-A123-0EC0A60BD7F2}" destId="{2ABC6A91-5C9E-4C62-BFBA-E48F2ADBA1BC}" srcOrd="0" destOrd="0" presId="urn:microsoft.com/office/officeart/2008/layout/PictureStrips"/>
    <dgm:cxn modelId="{302FBFB9-12CB-4862-8EC0-2687A2EAEF62}" type="presOf" srcId="{DBDEE442-F87A-4822-A9B2-EC5DB82E640F}" destId="{C58ABCFD-D0EC-409F-91B8-1F468E47DA81}" srcOrd="0" destOrd="0" presId="urn:microsoft.com/office/officeart/2008/layout/PictureStrips"/>
    <dgm:cxn modelId="{240920D6-3D3E-4705-AEAB-F9FF24396565}" type="presOf" srcId="{8E6CF16D-EF95-43F2-B7DD-DF669D59D9B2}" destId="{50529190-89C1-402A-993D-C699E2DFA4D6}" srcOrd="0" destOrd="0" presId="urn:microsoft.com/office/officeart/2008/layout/PictureStrips"/>
    <dgm:cxn modelId="{FAE368BE-D8C4-4187-9742-7AB332D3FC54}" type="presParOf" srcId="{8E014CB6-B580-4FBC-82BC-417F73430041}" destId="{85FEEBFA-14D5-4589-9760-2361D949DAB6}" srcOrd="0" destOrd="0" presId="urn:microsoft.com/office/officeart/2008/layout/PictureStrips"/>
    <dgm:cxn modelId="{2DED537F-6FDC-460D-B5AA-CCF954DBDE19}" type="presParOf" srcId="{85FEEBFA-14D5-4589-9760-2361D949DAB6}" destId="{50529190-89C1-402A-993D-C699E2DFA4D6}" srcOrd="0" destOrd="0" presId="urn:microsoft.com/office/officeart/2008/layout/PictureStrips"/>
    <dgm:cxn modelId="{B7B46AFA-B7A5-4262-82DD-9FDE7C89E583}" type="presParOf" srcId="{85FEEBFA-14D5-4589-9760-2361D949DAB6}" destId="{2309F6A1-DA8F-4A61-A2C7-A493D8E78453}" srcOrd="1" destOrd="0" presId="urn:microsoft.com/office/officeart/2008/layout/PictureStrips"/>
    <dgm:cxn modelId="{A933E593-6FDE-4BA5-B7C5-0B33EC7A125C}" type="presParOf" srcId="{8E014CB6-B580-4FBC-82BC-417F73430041}" destId="{039A9887-3F95-46B5-9E43-4EF393FD7216}" srcOrd="1" destOrd="0" presId="urn:microsoft.com/office/officeart/2008/layout/PictureStrips"/>
    <dgm:cxn modelId="{ADB9B7AE-D3BF-4974-8E31-F99D97267D9B}" type="presParOf" srcId="{8E014CB6-B580-4FBC-82BC-417F73430041}" destId="{96374734-1E5B-4656-9CFB-42A366138F7F}" srcOrd="2" destOrd="0" presId="urn:microsoft.com/office/officeart/2008/layout/PictureStrips"/>
    <dgm:cxn modelId="{ACDA0974-890D-48BA-BFBD-56F0EEB13F3B}" type="presParOf" srcId="{96374734-1E5B-4656-9CFB-42A366138F7F}" destId="{C58ABCFD-D0EC-409F-91B8-1F468E47DA81}" srcOrd="0" destOrd="0" presId="urn:microsoft.com/office/officeart/2008/layout/PictureStrips"/>
    <dgm:cxn modelId="{77C34BC1-C25D-4ECD-9BA2-34F1F89CAC73}" type="presParOf" srcId="{96374734-1E5B-4656-9CFB-42A366138F7F}" destId="{9E8A5AEB-0494-4B74-B333-2DC58463A17C}" srcOrd="1" destOrd="0" presId="urn:microsoft.com/office/officeart/2008/layout/PictureStrips"/>
    <dgm:cxn modelId="{3BD2C319-3028-4574-9FDB-22C4AEA1160B}" type="presParOf" srcId="{8E014CB6-B580-4FBC-82BC-417F73430041}" destId="{94E8777B-9189-4CAF-9C09-3AA9BC9AD6FA}" srcOrd="3" destOrd="0" presId="urn:microsoft.com/office/officeart/2008/layout/PictureStrips"/>
    <dgm:cxn modelId="{65DB1D5D-C8E6-4728-944B-CBB5126EDB4A}" type="presParOf" srcId="{8E014CB6-B580-4FBC-82BC-417F73430041}" destId="{7EDEC8C7-824D-4F8E-8DFC-F5652D7B8E6C}" srcOrd="4" destOrd="0" presId="urn:microsoft.com/office/officeart/2008/layout/PictureStrips"/>
    <dgm:cxn modelId="{4A15FBB8-184E-4EAF-930F-F86857A85233}" type="presParOf" srcId="{7EDEC8C7-824D-4F8E-8DFC-F5652D7B8E6C}" destId="{2ABC6A91-5C9E-4C62-BFBA-E48F2ADBA1BC}" srcOrd="0" destOrd="0" presId="urn:microsoft.com/office/officeart/2008/layout/PictureStrips"/>
    <dgm:cxn modelId="{CF353C6A-8B2B-4C78-AF2A-717BFB4D06F1}" type="presParOf" srcId="{7EDEC8C7-824D-4F8E-8DFC-F5652D7B8E6C}" destId="{7F6B07ED-5944-4706-9A2D-253C31890E2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29190-89C1-402A-993D-C699E2DFA4D6}">
      <dsp:nvSpPr>
        <dsp:cNvPr id="0" name=""/>
        <dsp:cNvSpPr/>
      </dsp:nvSpPr>
      <dsp:spPr>
        <a:xfrm>
          <a:off x="952901" y="522508"/>
          <a:ext cx="4842117" cy="151316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4915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1. </a:t>
          </a:r>
          <a:r>
            <a:rPr lang="zh-CN" altLang="en-US" sz="2900" kern="1200" dirty="0"/>
            <a:t>使用数据库实现数据交互</a:t>
          </a:r>
        </a:p>
      </dsp:txBody>
      <dsp:txXfrm>
        <a:off x="952901" y="522508"/>
        <a:ext cx="4842117" cy="1513161"/>
      </dsp:txXfrm>
    </dsp:sp>
    <dsp:sp modelId="{2309F6A1-DA8F-4A61-A2C7-A493D8E78453}">
      <dsp:nvSpPr>
        <dsp:cNvPr id="0" name=""/>
        <dsp:cNvSpPr/>
      </dsp:nvSpPr>
      <dsp:spPr>
        <a:xfrm>
          <a:off x="751146" y="303940"/>
          <a:ext cx="1059213" cy="158881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12700" cap="flat" cmpd="sng" algn="ctr">
          <a:solidFill>
            <a:srgbClr val="4472C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ABCFD-D0EC-409F-91B8-1F468E47DA81}">
      <dsp:nvSpPr>
        <dsp:cNvPr id="0" name=""/>
        <dsp:cNvSpPr/>
      </dsp:nvSpPr>
      <dsp:spPr>
        <a:xfrm>
          <a:off x="952901" y="2427411"/>
          <a:ext cx="4842117" cy="151316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4915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</a:t>
          </a:r>
          <a:r>
            <a:rPr lang="zh-CN" altLang="en-US" sz="2900" kern="1200" dirty="0"/>
            <a:t>利用单片机发送数据模拟真实情况通信</a:t>
          </a:r>
        </a:p>
      </dsp:txBody>
      <dsp:txXfrm>
        <a:off x="952901" y="2427411"/>
        <a:ext cx="4842117" cy="1513161"/>
      </dsp:txXfrm>
    </dsp:sp>
    <dsp:sp modelId="{9E8A5AEB-0494-4B74-B333-2DC58463A17C}">
      <dsp:nvSpPr>
        <dsp:cNvPr id="0" name=""/>
        <dsp:cNvSpPr/>
      </dsp:nvSpPr>
      <dsp:spPr>
        <a:xfrm>
          <a:off x="751146" y="2208843"/>
          <a:ext cx="1059213" cy="158881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12700" cap="flat" cmpd="sng" algn="ctr">
          <a:solidFill>
            <a:srgbClr val="4472C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C6A91-5C9E-4C62-BFBA-E48F2ADBA1BC}">
      <dsp:nvSpPr>
        <dsp:cNvPr id="0" name=""/>
        <dsp:cNvSpPr/>
      </dsp:nvSpPr>
      <dsp:spPr>
        <a:xfrm>
          <a:off x="952901" y="4332313"/>
          <a:ext cx="4842117" cy="151316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4915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3. </a:t>
          </a:r>
          <a:r>
            <a:rPr lang="zh-CN" altLang="en-US" sz="2900" kern="1200" dirty="0"/>
            <a:t>接入服务器实现一体化的在线监测与管理</a:t>
          </a:r>
        </a:p>
      </dsp:txBody>
      <dsp:txXfrm>
        <a:off x="952901" y="4332313"/>
        <a:ext cx="4842117" cy="1513161"/>
      </dsp:txXfrm>
    </dsp:sp>
    <dsp:sp modelId="{7F6B07ED-5944-4706-9A2D-253C31890E29}">
      <dsp:nvSpPr>
        <dsp:cNvPr id="0" name=""/>
        <dsp:cNvSpPr/>
      </dsp:nvSpPr>
      <dsp:spPr>
        <a:xfrm>
          <a:off x="751146" y="4113745"/>
          <a:ext cx="1059213" cy="158881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12700" cap="flat" cmpd="sng" algn="ctr">
          <a:solidFill>
            <a:srgbClr val="4472C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>
                <a:latin typeface="印品黑体" panose="00000500000000000000" pitchFamily="2" charset="-122"/>
                <a:ea typeface="印品黑体" panose="00000500000000000000" pitchFamily="2" charset="-122"/>
              </a:rPr>
              <a:t>2020-11-21</a:t>
            </a:fld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>
                <a:latin typeface="印品黑体" panose="00000500000000000000" pitchFamily="2" charset="-122"/>
                <a:ea typeface="印品黑体" panose="00000500000000000000" pitchFamily="2" charset="-122"/>
              </a:rPr>
              <a:t>‹#›</a:t>
            </a:fld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>
              <a:defRPr/>
            </a:pPr>
            <a:fld id="{06024D97-E667-405D-B634-E583E2108D71}" type="datetimeFigureOut">
              <a:rPr lang="zh-CN" altLang="en-US" smtClean="0"/>
              <a:pPr>
                <a:defRPr/>
              </a:pPr>
              <a:t>2020-11-21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418F03C3-53C1-4F10-8DAF-D1F318E96C6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大家好，我们小组的作品是基于机器学习的电机故障分析，今天由我为我们小组来进行原型展示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9DC7CB8F-EBBA-4805-9CE5-19E97D713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以下为我们初步设计的主界面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B186BF3-95A3-4E72-A274-2ACA628B4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以下为我们利用</a:t>
            </a:r>
            <a:r>
              <a:rPr lang="en-US" altLang="zh-CN" dirty="0" err="1"/>
              <a:t>QtDesigner</a:t>
            </a:r>
            <a:r>
              <a:rPr lang="zh-CN" altLang="en-US" dirty="0"/>
              <a:t>设计并生成的</a:t>
            </a:r>
            <a:r>
              <a:rPr lang="en-US" altLang="zh-CN" dirty="0"/>
              <a:t>Ui</a:t>
            </a:r>
            <a:r>
              <a:rPr lang="zh-CN" altLang="en-US" dirty="0"/>
              <a:t>界面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4AF41DEA-C558-4224-99C1-E4E8ED28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该界面为我们在实际程序里的实现界面，这部分界面</a:t>
            </a:r>
            <a:r>
              <a:rPr lang="zh-CN" altLang="en-US" b="1" dirty="0"/>
              <a:t>承担了主要交互功能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39499D8F-6E9D-4F2F-A5BA-C05670B06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586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3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37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接下来我将从四个方面介绍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976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26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6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加载数据，两个方案，详细介绍方案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187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4D710CC3-361A-45B4-AC07-896785AB9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读取数据，转换图片，提取特征，训练测试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DC1A06BC-52C5-4FBC-BBE1-3D33E7BA2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读取数据，提取特征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667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6D3EE6A9-7011-44EC-9BE9-8D869AB8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我们的队伍按照如下流程开始设计程序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我们考虑将界面分为三个主要部分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271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t>2020-11-21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2020-11-21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21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t>2020-11-21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6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6644" y="1041368"/>
            <a:ext cx="6509742" cy="5139869"/>
          </a:xfrm>
        </p:spPr>
        <p:txBody>
          <a:bodyPr/>
          <a:lstStyle>
            <a:lvl1pPr>
              <a:defRPr sz="3375"/>
            </a:lvl1pPr>
            <a:lvl2pPr>
              <a:defRPr sz="2953"/>
            </a:lvl2pPr>
            <a:lvl3pPr>
              <a:defRPr sz="2531"/>
            </a:lvl3pPr>
            <a:lvl4pPr>
              <a:defRPr sz="2109"/>
            </a:lvl4pPr>
            <a:lvl5pPr>
              <a:defRPr sz="2109"/>
            </a:lvl5pPr>
            <a:lvl6pPr>
              <a:defRPr sz="2109"/>
            </a:lvl6pPr>
            <a:lvl7pPr>
              <a:defRPr sz="2109"/>
            </a:lvl7pPr>
            <a:lvl8pPr>
              <a:defRPr sz="2109"/>
            </a:lvl8pPr>
            <a:lvl9pPr>
              <a:defRPr sz="210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687"/>
            </a:lvl1pPr>
            <a:lvl2pPr marL="482163" indent="0">
              <a:buNone/>
              <a:defRPr sz="1476"/>
            </a:lvl2pPr>
            <a:lvl3pPr marL="964326" indent="0">
              <a:buNone/>
              <a:defRPr sz="1266"/>
            </a:lvl3pPr>
            <a:lvl4pPr marL="1446489" indent="0">
              <a:buNone/>
              <a:defRPr sz="1055"/>
            </a:lvl4pPr>
            <a:lvl5pPr marL="1928652" indent="0">
              <a:buNone/>
              <a:defRPr sz="1055"/>
            </a:lvl5pPr>
            <a:lvl6pPr marL="2410816" indent="0">
              <a:buNone/>
              <a:defRPr sz="1055"/>
            </a:lvl6pPr>
            <a:lvl7pPr marL="2892979" indent="0">
              <a:buNone/>
              <a:defRPr sz="1055"/>
            </a:lvl7pPr>
            <a:lvl8pPr marL="3375142" indent="0">
              <a:buNone/>
              <a:defRPr sz="1055"/>
            </a:lvl8pPr>
            <a:lvl9pPr marL="3857305" indent="0">
              <a:buNone/>
              <a:defRPr sz="105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2020-11-21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349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66644" y="1041368"/>
            <a:ext cx="6509742" cy="5139869"/>
          </a:xfrm>
        </p:spPr>
        <p:txBody>
          <a:bodyPr anchor="t"/>
          <a:lstStyle>
            <a:lvl1pPr marL="0" indent="0">
              <a:buNone/>
              <a:defRPr sz="3375"/>
            </a:lvl1pPr>
            <a:lvl2pPr marL="482163" indent="0">
              <a:buNone/>
              <a:defRPr sz="2953"/>
            </a:lvl2pPr>
            <a:lvl3pPr marL="964326" indent="0">
              <a:buNone/>
              <a:defRPr sz="2531"/>
            </a:lvl3pPr>
            <a:lvl4pPr marL="1446489" indent="0">
              <a:buNone/>
              <a:defRPr sz="2109"/>
            </a:lvl4pPr>
            <a:lvl5pPr marL="1928652" indent="0">
              <a:buNone/>
              <a:defRPr sz="2109"/>
            </a:lvl5pPr>
            <a:lvl6pPr marL="2410816" indent="0">
              <a:buNone/>
              <a:defRPr sz="2109"/>
            </a:lvl6pPr>
            <a:lvl7pPr marL="2892979" indent="0">
              <a:buNone/>
              <a:defRPr sz="2109"/>
            </a:lvl7pPr>
            <a:lvl8pPr marL="3375142" indent="0">
              <a:buNone/>
              <a:defRPr sz="2109"/>
            </a:lvl8pPr>
            <a:lvl9pPr marL="3857305" indent="0">
              <a:buNone/>
              <a:defRPr sz="210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687"/>
            </a:lvl1pPr>
            <a:lvl2pPr marL="482163" indent="0">
              <a:buNone/>
              <a:defRPr sz="1476"/>
            </a:lvl2pPr>
            <a:lvl3pPr marL="964326" indent="0">
              <a:buNone/>
              <a:defRPr sz="1266"/>
            </a:lvl3pPr>
            <a:lvl4pPr marL="1446489" indent="0">
              <a:buNone/>
              <a:defRPr sz="1055"/>
            </a:lvl4pPr>
            <a:lvl5pPr marL="1928652" indent="0">
              <a:buNone/>
              <a:defRPr sz="1055"/>
            </a:lvl5pPr>
            <a:lvl6pPr marL="2410816" indent="0">
              <a:buNone/>
              <a:defRPr sz="1055"/>
            </a:lvl6pPr>
            <a:lvl7pPr marL="2892979" indent="0">
              <a:buNone/>
              <a:defRPr sz="1055"/>
            </a:lvl7pPr>
            <a:lvl8pPr marL="3375142" indent="0">
              <a:buNone/>
              <a:defRPr sz="1055"/>
            </a:lvl8pPr>
            <a:lvl9pPr marL="3857305" indent="0">
              <a:buNone/>
              <a:defRPr sz="105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2020-11-21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766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2020-11-21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531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2043" y="385071"/>
            <a:ext cx="2772668" cy="61293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4039" y="385071"/>
            <a:ext cx="8157270" cy="61293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2020-11-21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05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1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14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8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57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2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00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71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2020-11-21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1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21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7344" y="1183677"/>
            <a:ext cx="9644063" cy="2518034"/>
          </a:xfrm>
        </p:spPr>
        <p:txBody>
          <a:bodyPr anchor="b"/>
          <a:lstStyle>
            <a:lvl1pPr algn="ctr">
              <a:defRPr sz="63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344" y="3798816"/>
            <a:ext cx="9644063" cy="1746216"/>
          </a:xfrm>
        </p:spPr>
        <p:txBody>
          <a:bodyPr/>
          <a:lstStyle>
            <a:lvl1pPr marL="0" indent="0" algn="ctr">
              <a:buNone/>
              <a:defRPr sz="2531"/>
            </a:lvl1pPr>
            <a:lvl2pPr marL="482163" indent="0" algn="ctr">
              <a:buNone/>
              <a:defRPr sz="2109"/>
            </a:lvl2pPr>
            <a:lvl3pPr marL="964326" indent="0" algn="ctr">
              <a:buNone/>
              <a:defRPr sz="1898"/>
            </a:lvl3pPr>
            <a:lvl4pPr marL="1446489" indent="0" algn="ctr">
              <a:buNone/>
              <a:defRPr sz="1687"/>
            </a:lvl4pPr>
            <a:lvl5pPr marL="1928652" indent="0" algn="ctr">
              <a:buNone/>
              <a:defRPr sz="1687"/>
            </a:lvl5pPr>
            <a:lvl6pPr marL="2410816" indent="0" algn="ctr">
              <a:buNone/>
              <a:defRPr sz="1687"/>
            </a:lvl6pPr>
            <a:lvl7pPr marL="2892979" indent="0" algn="ctr">
              <a:buNone/>
              <a:defRPr sz="1687"/>
            </a:lvl7pPr>
            <a:lvl8pPr marL="3375142" indent="0" algn="ctr">
              <a:buNone/>
              <a:defRPr sz="1687"/>
            </a:lvl8pPr>
            <a:lvl9pPr marL="3857305" indent="0" algn="ctr">
              <a:buNone/>
              <a:defRPr sz="168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2020-11-21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90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2020-11-21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19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342" y="1803141"/>
            <a:ext cx="11090672" cy="3008581"/>
          </a:xfrm>
        </p:spPr>
        <p:txBody>
          <a:bodyPr anchor="b"/>
          <a:lstStyle>
            <a:lvl1pPr>
              <a:defRPr sz="63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7342" y="4840184"/>
            <a:ext cx="11090672" cy="1582142"/>
          </a:xfrm>
        </p:spPr>
        <p:txBody>
          <a:bodyPr/>
          <a:lstStyle>
            <a:lvl1pPr marL="0" indent="0">
              <a:buNone/>
              <a:defRPr sz="2531">
                <a:solidFill>
                  <a:schemeClr val="tx1">
                    <a:tint val="75000"/>
                  </a:schemeClr>
                </a:solidFill>
              </a:defRPr>
            </a:lvl1pPr>
            <a:lvl2pPr marL="482163" indent="0">
              <a:buNone/>
              <a:defRPr sz="2109">
                <a:solidFill>
                  <a:schemeClr val="tx1">
                    <a:tint val="75000"/>
                  </a:schemeClr>
                </a:solidFill>
              </a:defRPr>
            </a:lvl2pPr>
            <a:lvl3pPr marL="964326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3pPr>
            <a:lvl4pPr marL="1446489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4pPr>
            <a:lvl5pPr marL="1928652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5pPr>
            <a:lvl6pPr marL="2410816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6pPr>
            <a:lvl7pPr marL="2892979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7pPr>
            <a:lvl8pPr marL="3375142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8pPr>
            <a:lvl9pPr marL="3857305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2020-11-21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3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4039" y="1925358"/>
            <a:ext cx="5464969" cy="4589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9742" y="1925358"/>
            <a:ext cx="5464969" cy="4589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2020-11-21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68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14" y="385072"/>
            <a:ext cx="11090672" cy="139797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715" y="1773004"/>
            <a:ext cx="5439853" cy="868922"/>
          </a:xfrm>
        </p:spPr>
        <p:txBody>
          <a:bodyPr anchor="b"/>
          <a:lstStyle>
            <a:lvl1pPr marL="0" indent="0">
              <a:buNone/>
              <a:defRPr sz="2531" b="1"/>
            </a:lvl1pPr>
            <a:lvl2pPr marL="482163" indent="0">
              <a:buNone/>
              <a:defRPr sz="2109" b="1"/>
            </a:lvl2pPr>
            <a:lvl3pPr marL="964326" indent="0">
              <a:buNone/>
              <a:defRPr sz="1898" b="1"/>
            </a:lvl3pPr>
            <a:lvl4pPr marL="1446489" indent="0">
              <a:buNone/>
              <a:defRPr sz="1687" b="1"/>
            </a:lvl4pPr>
            <a:lvl5pPr marL="1928652" indent="0">
              <a:buNone/>
              <a:defRPr sz="1687" b="1"/>
            </a:lvl5pPr>
            <a:lvl6pPr marL="2410816" indent="0">
              <a:buNone/>
              <a:defRPr sz="1687" b="1"/>
            </a:lvl6pPr>
            <a:lvl7pPr marL="2892979" indent="0">
              <a:buNone/>
              <a:defRPr sz="1687" b="1"/>
            </a:lvl7pPr>
            <a:lvl8pPr marL="3375142" indent="0">
              <a:buNone/>
              <a:defRPr sz="1687" b="1"/>
            </a:lvl8pPr>
            <a:lvl9pPr marL="3857305" indent="0">
              <a:buNone/>
              <a:defRPr sz="168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5715" y="2641926"/>
            <a:ext cx="5439853" cy="3885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9742" y="1773004"/>
            <a:ext cx="5466644" cy="868922"/>
          </a:xfrm>
        </p:spPr>
        <p:txBody>
          <a:bodyPr anchor="b"/>
          <a:lstStyle>
            <a:lvl1pPr marL="0" indent="0">
              <a:buNone/>
              <a:defRPr sz="2531" b="1"/>
            </a:lvl1pPr>
            <a:lvl2pPr marL="482163" indent="0">
              <a:buNone/>
              <a:defRPr sz="2109" b="1"/>
            </a:lvl2pPr>
            <a:lvl3pPr marL="964326" indent="0">
              <a:buNone/>
              <a:defRPr sz="1898" b="1"/>
            </a:lvl3pPr>
            <a:lvl4pPr marL="1446489" indent="0">
              <a:buNone/>
              <a:defRPr sz="1687" b="1"/>
            </a:lvl4pPr>
            <a:lvl5pPr marL="1928652" indent="0">
              <a:buNone/>
              <a:defRPr sz="1687" b="1"/>
            </a:lvl5pPr>
            <a:lvl6pPr marL="2410816" indent="0">
              <a:buNone/>
              <a:defRPr sz="1687" b="1"/>
            </a:lvl6pPr>
            <a:lvl7pPr marL="2892979" indent="0">
              <a:buNone/>
              <a:defRPr sz="1687" b="1"/>
            </a:lvl7pPr>
            <a:lvl8pPr marL="3375142" indent="0">
              <a:buNone/>
              <a:defRPr sz="1687" b="1"/>
            </a:lvl8pPr>
            <a:lvl9pPr marL="3857305" indent="0">
              <a:buNone/>
              <a:defRPr sz="168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9742" y="2641926"/>
            <a:ext cx="5466644" cy="3885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  <a:pPr/>
              <a:t>2020-11-21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11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9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9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9" y="6704015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DD615DFD-8505-4C7B-90FE-F45A3565472F}" type="datetimeFigureOut">
              <a:rPr lang="zh-CN" altLang="en-US" smtClean="0"/>
              <a:pPr/>
              <a:t>2020-11-21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4" y="6704015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90" y="6704015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92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56" r:id="rId2"/>
    <p:sldLayoutId id="2147483957" r:id="rId3"/>
    <p:sldLayoutId id="2147483958" r:id="rId4"/>
  </p:sldLayoutIdLst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15DFD-8505-4C7B-90FE-F45A3565472F}" type="datetimeFigureOut">
              <a:rPr lang="zh-CN" altLang="en-US" smtClean="0"/>
              <a:pPr/>
              <a:t>2020-11-21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06F3C-FA24-4A80-8CD4-EE5698C541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70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 advTm="0">
        <p:blinds dir="vert"/>
      </p:transition>
    </mc:Fallback>
  </mc:AlternateConten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1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slideLayout" Target="../slideLayouts/slideLayout11.xml"/><Relationship Id="rId3" Type="http://schemas.microsoft.com/office/2007/relationships/media" Target="../media/media3.m4a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5" Type="http://schemas.openxmlformats.org/officeDocument/2006/relationships/image" Target="../media/image2.png"/><Relationship Id="rId10" Type="http://schemas.openxmlformats.org/officeDocument/2006/relationships/tags" Target="../tags/tag9.xml"/><Relationship Id="rId4" Type="http://schemas.openxmlformats.org/officeDocument/2006/relationships/audio" Target="../media/media3.m4a"/><Relationship Id="rId9" Type="http://schemas.openxmlformats.org/officeDocument/2006/relationships/tags" Target="../tags/tag8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.xml"/><Relationship Id="rId5" Type="http://schemas.openxmlformats.org/officeDocument/2006/relationships/image" Target="../media/image4.png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1429041" y="5632549"/>
            <a:ext cx="102887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391778" y="617466"/>
            <a:ext cx="3770712" cy="3770712"/>
            <a:chOff x="1705099" y="2564904"/>
            <a:chExt cx="1800200" cy="1800200"/>
          </a:xfrm>
        </p:grpSpPr>
        <p:sp>
          <p:nvSpPr>
            <p:cNvPr id="9" name="椭圆 8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3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03050" y="2662855"/>
              <a:ext cx="1604298" cy="1604298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3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1" name="TextBox 58"/>
          <p:cNvSpPr txBox="1"/>
          <p:nvPr/>
        </p:nvSpPr>
        <p:spPr>
          <a:xfrm>
            <a:off x="4562171" y="2105851"/>
            <a:ext cx="35593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F497D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基于机器学习的</a:t>
            </a:r>
            <a:endParaRPr lang="en-US" altLang="zh-CN" sz="3200" b="1" dirty="0">
              <a:solidFill>
                <a:srgbClr val="1F497D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ctr"/>
            <a:r>
              <a:rPr lang="zh-CN" altLang="en-US" sz="3200" b="1" dirty="0">
                <a:solidFill>
                  <a:srgbClr val="1F497D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电机故障分析</a:t>
            </a:r>
          </a:p>
        </p:txBody>
      </p:sp>
      <p:sp>
        <p:nvSpPr>
          <p:cNvPr id="12" name="椭圆 11"/>
          <p:cNvSpPr/>
          <p:nvPr/>
        </p:nvSpPr>
        <p:spPr>
          <a:xfrm flipH="1">
            <a:off x="2360050" y="2311966"/>
            <a:ext cx="557271" cy="557271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4253131" y="2476964"/>
            <a:ext cx="367509" cy="36750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1065711" y="1961949"/>
            <a:ext cx="459099" cy="4590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8713036" y="2089933"/>
            <a:ext cx="774059" cy="774061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3375248" y="1656226"/>
            <a:ext cx="753184" cy="753187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 flipH="1">
            <a:off x="9358877" y="1666505"/>
            <a:ext cx="367509" cy="36750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flipH="1">
            <a:off x="7812482" y="2832959"/>
            <a:ext cx="367509" cy="367509"/>
          </a:xfrm>
          <a:prstGeom prst="ellipse">
            <a:avLst/>
          </a:prstGeom>
          <a:solidFill>
            <a:srgbClr val="1F497D"/>
          </a:solidFill>
          <a:ln w="28575" cap="flat">
            <a:solidFill>
              <a:schemeClr val="tx1">
                <a:alpha val="5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flipH="1">
            <a:off x="10588188" y="2220379"/>
            <a:ext cx="557271" cy="557271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钢琴欢快趣味活动游戏配乐">
            <a:hlinkClick r:id="" action="ppaction://media"/>
            <a:extLst>
              <a:ext uri="{FF2B5EF4-FFF2-40B4-BE49-F238E27FC236}">
                <a16:creationId xmlns:a16="http://schemas.microsoft.com/office/drawing/2014/main" id="{76015B95-D03A-40EF-A487-76A42B162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3620855" y="-3723183"/>
            <a:ext cx="812800" cy="812800"/>
          </a:xfrm>
          <a:prstGeom prst="rect">
            <a:avLst/>
          </a:prstGeom>
        </p:spPr>
      </p:pic>
      <p:pic>
        <p:nvPicPr>
          <p:cNvPr id="30" name="音频 29">
            <a:hlinkClick r:id="" action="ppaction://media"/>
            <a:extLst>
              <a:ext uri="{FF2B5EF4-FFF2-40B4-BE49-F238E27FC236}">
                <a16:creationId xmlns:a16="http://schemas.microsoft.com/office/drawing/2014/main" id="{AA934208-5CE4-4F3D-9E7D-CA2CA28AE6E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033250" y="6407150"/>
            <a:ext cx="609600" cy="609600"/>
          </a:xfrm>
          <a:prstGeom prst="rect">
            <a:avLst/>
          </a:prstGeom>
        </p:spPr>
      </p:pic>
      <p:sp>
        <p:nvSpPr>
          <p:cNvPr id="3" name="TextBox 58">
            <a:extLst>
              <a:ext uri="{FF2B5EF4-FFF2-40B4-BE49-F238E27FC236}">
                <a16:creationId xmlns:a16="http://schemas.microsoft.com/office/drawing/2014/main" id="{820BB897-EE38-4ED9-A05E-743503B7B48C}"/>
              </a:ext>
            </a:extLst>
          </p:cNvPr>
          <p:cNvSpPr txBox="1"/>
          <p:nvPr/>
        </p:nvSpPr>
        <p:spPr>
          <a:xfrm>
            <a:off x="2062418" y="4980951"/>
            <a:ext cx="85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F497D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电力信息原理及工程</a:t>
            </a:r>
          </a:p>
        </p:txBody>
      </p:sp>
      <p:sp>
        <p:nvSpPr>
          <p:cNvPr id="4" name="TextBox 58">
            <a:extLst>
              <a:ext uri="{FF2B5EF4-FFF2-40B4-BE49-F238E27FC236}">
                <a16:creationId xmlns:a16="http://schemas.microsoft.com/office/drawing/2014/main" id="{3A26B581-1DD9-49F9-9922-F0D4962A5A38}"/>
              </a:ext>
            </a:extLst>
          </p:cNvPr>
          <p:cNvSpPr txBox="1"/>
          <p:nvPr/>
        </p:nvSpPr>
        <p:spPr>
          <a:xfrm>
            <a:off x="2029333" y="5674168"/>
            <a:ext cx="85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1F497D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组员：吴善姝 井子琪 刘天畅 唐溥宏 </a:t>
            </a:r>
          </a:p>
        </p:txBody>
      </p:sp>
    </p:spTree>
    <p:extLst>
      <p:ext uri="{BB962C8B-B14F-4D97-AF65-F5344CB8AC3E}">
        <p14:creationId xmlns:p14="http://schemas.microsoft.com/office/powerpoint/2010/main" val="157658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171"/>
    </mc:Choice>
    <mc:Fallback xmlns="">
      <p:transition advTm="6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8679F7-8A2B-45C3-8557-BF4F49044C3C}"/>
              </a:ext>
            </a:extLst>
          </p:cNvPr>
          <p:cNvSpPr txBox="1"/>
          <p:nvPr/>
        </p:nvSpPr>
        <p:spPr>
          <a:xfrm>
            <a:off x="130971" y="987691"/>
            <a:ext cx="1678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界面设计</a:t>
            </a:r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9EF07A-3219-44FA-8A56-939D11012965}"/>
              </a:ext>
            </a:extLst>
          </p:cNvPr>
          <p:cNvGrpSpPr/>
          <p:nvPr/>
        </p:nvGrpSpPr>
        <p:grpSpPr>
          <a:xfrm>
            <a:off x="2396927" y="1187178"/>
            <a:ext cx="8940750" cy="5731255"/>
            <a:chOff x="1591747" y="0"/>
            <a:chExt cx="9673922" cy="7115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9DB6A8-428B-4C71-B280-2BAD844216D0}"/>
                </a:ext>
              </a:extLst>
            </p:cNvPr>
            <p:cNvSpPr/>
            <p:nvPr/>
          </p:nvSpPr>
          <p:spPr>
            <a:xfrm>
              <a:off x="3489303" y="1581046"/>
              <a:ext cx="5100312" cy="31597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C81DB30-F045-41AE-B5F5-20461DFD4AB0}"/>
                </a:ext>
              </a:extLst>
            </p:cNvPr>
            <p:cNvGrpSpPr/>
            <p:nvPr/>
          </p:nvGrpSpPr>
          <p:grpSpPr>
            <a:xfrm>
              <a:off x="1591747" y="0"/>
              <a:ext cx="9673922" cy="907798"/>
              <a:chOff x="0" y="-1"/>
              <a:chExt cx="12858750" cy="121039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490A9C9-4ED7-499D-978A-7397420C9BA7}"/>
                  </a:ext>
                </a:extLst>
              </p:cNvPr>
              <p:cNvSpPr/>
              <p:nvPr/>
            </p:nvSpPr>
            <p:spPr>
              <a:xfrm>
                <a:off x="0" y="-1"/>
                <a:ext cx="12858750" cy="12103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CFDB45-475C-4E32-9A73-CE29C0622805}"/>
                  </a:ext>
                </a:extLst>
              </p:cNvPr>
              <p:cNvSpPr txBox="1"/>
              <p:nvPr/>
            </p:nvSpPr>
            <p:spPr>
              <a:xfrm>
                <a:off x="318941" y="156422"/>
                <a:ext cx="4032448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电机在线监测系统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9548EFB-B518-4EB3-9CEB-D9159DE8F72B}"/>
                </a:ext>
              </a:extLst>
            </p:cNvPr>
            <p:cNvGrpSpPr/>
            <p:nvPr/>
          </p:nvGrpSpPr>
          <p:grpSpPr>
            <a:xfrm>
              <a:off x="5347952" y="117318"/>
              <a:ext cx="5472605" cy="663609"/>
              <a:chOff x="5277249" y="173149"/>
              <a:chExt cx="6419191" cy="884812"/>
            </a:xfrm>
          </p:grpSpPr>
          <p:sp>
            <p:nvSpPr>
              <p:cNvPr id="33" name="矩形: 剪去单角 1">
                <a:extLst>
                  <a:ext uri="{FF2B5EF4-FFF2-40B4-BE49-F238E27FC236}">
                    <a16:creationId xmlns:a16="http://schemas.microsoft.com/office/drawing/2014/main" id="{43DAB832-12EE-472F-9335-2DD32A1BDF7F}"/>
                  </a:ext>
                </a:extLst>
              </p:cNvPr>
              <p:cNvSpPr/>
              <p:nvPr/>
            </p:nvSpPr>
            <p:spPr>
              <a:xfrm>
                <a:off x="5277249" y="173149"/>
                <a:ext cx="1452477" cy="8640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/>
                  <a:t>在线监控</a:t>
                </a:r>
              </a:p>
            </p:txBody>
          </p:sp>
          <p:sp>
            <p:nvSpPr>
              <p:cNvPr id="34" name="矩形: 剪去单角 2">
                <a:extLst>
                  <a:ext uri="{FF2B5EF4-FFF2-40B4-BE49-F238E27FC236}">
                    <a16:creationId xmlns:a16="http://schemas.microsoft.com/office/drawing/2014/main" id="{E2324C31-27F4-4BC1-B9F5-3C24A285EFCA}"/>
                  </a:ext>
                </a:extLst>
              </p:cNvPr>
              <p:cNvSpPr/>
              <p:nvPr/>
            </p:nvSpPr>
            <p:spPr>
              <a:xfrm>
                <a:off x="6929345" y="193865"/>
                <a:ext cx="1452477" cy="8640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视频监控</a:t>
                </a:r>
              </a:p>
            </p:txBody>
          </p:sp>
          <p:sp>
            <p:nvSpPr>
              <p:cNvPr id="35" name="矩形: 剪去单角 3">
                <a:extLst>
                  <a:ext uri="{FF2B5EF4-FFF2-40B4-BE49-F238E27FC236}">
                    <a16:creationId xmlns:a16="http://schemas.microsoft.com/office/drawing/2014/main" id="{3F8D8B57-11BC-4AF1-8F9F-5029EACF1822}"/>
                  </a:ext>
                </a:extLst>
              </p:cNvPr>
              <p:cNvSpPr/>
              <p:nvPr/>
            </p:nvSpPr>
            <p:spPr>
              <a:xfrm>
                <a:off x="8581440" y="193865"/>
                <a:ext cx="1452477" cy="8640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报警监控</a:t>
                </a:r>
              </a:p>
            </p:txBody>
          </p:sp>
          <p:sp>
            <p:nvSpPr>
              <p:cNvPr id="36" name="矩形: 剪去单角 4">
                <a:extLst>
                  <a:ext uri="{FF2B5EF4-FFF2-40B4-BE49-F238E27FC236}">
                    <a16:creationId xmlns:a16="http://schemas.microsoft.com/office/drawing/2014/main" id="{E7B5511E-2A88-456D-AD23-B1BCC341C561}"/>
                  </a:ext>
                </a:extLst>
              </p:cNvPr>
              <p:cNvSpPr/>
              <p:nvPr/>
            </p:nvSpPr>
            <p:spPr>
              <a:xfrm>
                <a:off x="10243963" y="176952"/>
                <a:ext cx="1452477" cy="8640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检修管理</a:t>
                </a: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8A4ADE7-6794-4FA5-B57A-DD27F0A81B45}"/>
                </a:ext>
              </a:extLst>
            </p:cNvPr>
            <p:cNvSpPr/>
            <p:nvPr/>
          </p:nvSpPr>
          <p:spPr>
            <a:xfrm>
              <a:off x="1591747" y="798937"/>
              <a:ext cx="9659659" cy="3288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A2A16B6-8D1B-4657-8B14-1DD09FFB7841}"/>
                </a:ext>
              </a:extLst>
            </p:cNvPr>
            <p:cNvSpPr/>
            <p:nvPr/>
          </p:nvSpPr>
          <p:spPr>
            <a:xfrm>
              <a:off x="3489303" y="4740492"/>
              <a:ext cx="5098015" cy="2374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dirty="0"/>
                <a:t>运行日志：</a:t>
              </a:r>
              <a:endParaRPr lang="en-US" altLang="zh-CN" dirty="0"/>
            </a:p>
            <a:p>
              <a:r>
                <a:rPr lang="en-US" altLang="zh-CN" dirty="0"/>
                <a:t>[20:01:00]</a:t>
              </a:r>
              <a:r>
                <a:rPr lang="zh-CN" altLang="en-US" dirty="0"/>
                <a:t>运行正常</a:t>
              </a:r>
              <a:endParaRPr lang="en-US" altLang="zh-CN" dirty="0"/>
            </a:p>
            <a:p>
              <a:r>
                <a:rPr lang="en-US" altLang="zh-CN" dirty="0"/>
                <a:t>[20:02:00]</a:t>
              </a:r>
              <a:r>
                <a:rPr lang="zh-CN" altLang="en-US" dirty="0"/>
                <a:t>运行正常</a:t>
              </a:r>
              <a:endParaRPr lang="en-US" altLang="zh-CN" dirty="0"/>
            </a:p>
            <a:p>
              <a:r>
                <a:rPr lang="en-US" altLang="zh-CN" dirty="0"/>
                <a:t>[20:03:00]</a:t>
              </a:r>
              <a:r>
                <a:rPr lang="zh-CN" altLang="en-US" dirty="0"/>
                <a:t>运行正常</a:t>
              </a:r>
              <a:endParaRPr lang="en-US" altLang="zh-CN" dirty="0"/>
            </a:p>
            <a:p>
              <a:r>
                <a:rPr lang="en-US" altLang="zh-CN" dirty="0"/>
                <a:t>[20:05:00]</a:t>
              </a:r>
              <a:r>
                <a:rPr lang="zh-CN" altLang="en-US" dirty="0"/>
                <a:t>检测到故障，待处理</a:t>
              </a:r>
              <a:endParaRPr lang="en-US" altLang="zh-CN" dirty="0"/>
            </a:p>
            <a:p>
              <a:r>
                <a:rPr lang="en-US" altLang="zh-CN" dirty="0"/>
                <a:t>[20:06:00]</a:t>
              </a:r>
              <a:r>
                <a:rPr lang="zh-CN" altLang="en-US" dirty="0"/>
                <a:t>已停机</a:t>
              </a:r>
              <a:endParaRPr lang="en-US" altLang="zh-CN" dirty="0"/>
            </a:p>
            <a:p>
              <a:endParaRPr lang="zh-CN" altLang="en-US" dirty="0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6006C10-E5D9-4C74-9E02-173F7A736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34" b="3533"/>
            <a:stretch/>
          </p:blipFill>
          <p:spPr>
            <a:xfrm>
              <a:off x="3736808" y="1593473"/>
              <a:ext cx="4402475" cy="2681299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95E8966-258E-4CD0-97FA-54A0E4F3B1B2}"/>
                </a:ext>
              </a:extLst>
            </p:cNvPr>
            <p:cNvSpPr/>
            <p:nvPr/>
          </p:nvSpPr>
          <p:spPr>
            <a:xfrm>
              <a:off x="8589615" y="1122427"/>
              <a:ext cx="2661792" cy="35932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Park</a:t>
              </a:r>
              <a:r>
                <a:rPr lang="zh-CN" altLang="en-US"/>
                <a:t>矢量图</a:t>
              </a:r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B56F03-20EA-4377-8546-A0BD54D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147" y="1435983"/>
              <a:ext cx="2253756" cy="2253756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F2904A0-52EB-417F-9184-E078CF236177}"/>
                </a:ext>
              </a:extLst>
            </p:cNvPr>
            <p:cNvSpPr/>
            <p:nvPr/>
          </p:nvSpPr>
          <p:spPr>
            <a:xfrm>
              <a:off x="8599285" y="3702424"/>
              <a:ext cx="2652121" cy="1311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编号：</a:t>
              </a:r>
              <a:r>
                <a:rPr lang="en-US" altLang="zh-CN" dirty="0"/>
                <a:t>001</a:t>
              </a:r>
            </a:p>
            <a:p>
              <a:pPr algn="ctr"/>
              <a:r>
                <a:rPr lang="zh-CN" altLang="en-US" dirty="0"/>
                <a:t>运行状态：运行故障</a:t>
              </a:r>
              <a:endParaRPr lang="en-US" altLang="zh-CN" dirty="0"/>
            </a:p>
            <a:p>
              <a:pPr algn="ctr"/>
              <a:r>
                <a:rPr lang="zh-CN" altLang="en-US" dirty="0"/>
                <a:t>故障类型：断路</a:t>
              </a:r>
              <a:endParaRPr lang="en-US" altLang="zh-CN" dirty="0"/>
            </a:p>
            <a:p>
              <a:pPr algn="ctr"/>
              <a:r>
                <a:rPr lang="zh-CN" altLang="en-US" dirty="0"/>
                <a:t>处理情况：待处理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3D7A562-C1C1-4C5E-A17D-BD51C5CE10EF}"/>
                </a:ext>
              </a:extLst>
            </p:cNvPr>
            <p:cNvSpPr/>
            <p:nvPr/>
          </p:nvSpPr>
          <p:spPr>
            <a:xfrm>
              <a:off x="8587318" y="5013665"/>
              <a:ext cx="2678351" cy="20988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A08B585-F822-425C-A97D-8C90A1464535}"/>
                </a:ext>
              </a:extLst>
            </p:cNvPr>
            <p:cNvGrpSpPr/>
            <p:nvPr/>
          </p:nvGrpSpPr>
          <p:grpSpPr>
            <a:xfrm>
              <a:off x="8784046" y="5400253"/>
              <a:ext cx="2219212" cy="1556756"/>
              <a:chOff x="7142801" y="5424100"/>
              <a:chExt cx="2219212" cy="1556756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B61FA59-965C-4497-AFA0-6B0EE1A91ED4}"/>
                  </a:ext>
                </a:extLst>
              </p:cNvPr>
              <p:cNvSpPr/>
              <p:nvPr/>
            </p:nvSpPr>
            <p:spPr>
              <a:xfrm>
                <a:off x="7142801" y="5424100"/>
                <a:ext cx="2219211" cy="4241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启动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停机</a:t>
                </a: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C5BC8EE-F8F1-4248-A20D-BD500256174C}"/>
                  </a:ext>
                </a:extLst>
              </p:cNvPr>
              <p:cNvSpPr/>
              <p:nvPr/>
            </p:nvSpPr>
            <p:spPr>
              <a:xfrm>
                <a:off x="7142801" y="6556719"/>
                <a:ext cx="2219211" cy="4241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日志导出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5F8A59E-802C-403C-BE87-1857694E41B9}"/>
                  </a:ext>
                </a:extLst>
              </p:cNvPr>
              <p:cNvSpPr/>
              <p:nvPr/>
            </p:nvSpPr>
            <p:spPr>
              <a:xfrm>
                <a:off x="7142802" y="6005015"/>
                <a:ext cx="2219211" cy="4241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故障处理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C3405B2-6254-4DFE-8F75-927B1F7C3B8C}"/>
                </a:ext>
              </a:extLst>
            </p:cNvPr>
            <p:cNvGrpSpPr/>
            <p:nvPr/>
          </p:nvGrpSpPr>
          <p:grpSpPr>
            <a:xfrm>
              <a:off x="3489304" y="1134920"/>
              <a:ext cx="4599963" cy="446127"/>
              <a:chOff x="1869991" y="1094205"/>
              <a:chExt cx="4599963" cy="446127"/>
            </a:xfrm>
          </p:grpSpPr>
          <p:sp>
            <p:nvSpPr>
              <p:cNvPr id="26" name="矩形 37">
                <a:extLst>
                  <a:ext uri="{FF2B5EF4-FFF2-40B4-BE49-F238E27FC236}">
                    <a16:creationId xmlns:a16="http://schemas.microsoft.com/office/drawing/2014/main" id="{6BBA3E64-A40E-48CF-8153-EDD49BB5908D}"/>
                  </a:ext>
                </a:extLst>
              </p:cNvPr>
              <p:cNvSpPr/>
              <p:nvPr/>
            </p:nvSpPr>
            <p:spPr>
              <a:xfrm>
                <a:off x="1869991" y="1094205"/>
                <a:ext cx="1149728" cy="446127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电流</a:t>
                </a:r>
              </a:p>
            </p:txBody>
          </p:sp>
          <p:sp>
            <p:nvSpPr>
              <p:cNvPr id="27" name="矩形 45">
                <a:extLst>
                  <a:ext uri="{FF2B5EF4-FFF2-40B4-BE49-F238E27FC236}">
                    <a16:creationId xmlns:a16="http://schemas.microsoft.com/office/drawing/2014/main" id="{D0B904DF-0EDD-4EFE-A6E5-349CA75A70C0}"/>
                  </a:ext>
                </a:extLst>
              </p:cNvPr>
              <p:cNvSpPr/>
              <p:nvPr/>
            </p:nvSpPr>
            <p:spPr>
              <a:xfrm>
                <a:off x="4170147" y="1094205"/>
                <a:ext cx="1149728" cy="446127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温度</a:t>
                </a:r>
              </a:p>
            </p:txBody>
          </p:sp>
          <p:sp>
            <p:nvSpPr>
              <p:cNvPr id="28" name="矩形 47">
                <a:extLst>
                  <a:ext uri="{FF2B5EF4-FFF2-40B4-BE49-F238E27FC236}">
                    <a16:creationId xmlns:a16="http://schemas.microsoft.com/office/drawing/2014/main" id="{BFDC6056-C99F-484D-BFD0-30000F29B905}"/>
                  </a:ext>
                </a:extLst>
              </p:cNvPr>
              <p:cNvSpPr/>
              <p:nvPr/>
            </p:nvSpPr>
            <p:spPr>
              <a:xfrm>
                <a:off x="3020069" y="1094205"/>
                <a:ext cx="1149728" cy="446127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电压</a:t>
                </a:r>
              </a:p>
            </p:txBody>
          </p:sp>
          <p:sp>
            <p:nvSpPr>
              <p:cNvPr id="29" name="矩形 49">
                <a:extLst>
                  <a:ext uri="{FF2B5EF4-FFF2-40B4-BE49-F238E27FC236}">
                    <a16:creationId xmlns:a16="http://schemas.microsoft.com/office/drawing/2014/main" id="{2DD872A2-50A4-47B2-BE97-95DA1C81990A}"/>
                  </a:ext>
                </a:extLst>
              </p:cNvPr>
              <p:cNvSpPr/>
              <p:nvPr/>
            </p:nvSpPr>
            <p:spPr>
              <a:xfrm>
                <a:off x="5320226" y="1094205"/>
                <a:ext cx="1149728" cy="446127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负载</a:t>
                </a:r>
              </a:p>
            </p:txBody>
          </p:sp>
        </p:grp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E23C318-9C95-45AB-AFC4-15A9EBD87AE8}"/>
                </a:ext>
              </a:extLst>
            </p:cNvPr>
            <p:cNvSpPr/>
            <p:nvPr/>
          </p:nvSpPr>
          <p:spPr>
            <a:xfrm>
              <a:off x="1591747" y="1109743"/>
              <a:ext cx="1941711" cy="6002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印品黑体"/>
                </a:rPr>
                <a:t>1</a:t>
              </a:r>
              <a:r>
                <a:rPr lang="zh-CN" altLang="en-US" dirty="0">
                  <a:latin typeface="印品黑体"/>
                </a:rPr>
                <a:t>区</a:t>
              </a:r>
              <a:endParaRPr lang="en-US" altLang="zh-CN" dirty="0">
                <a:latin typeface="印品黑体"/>
              </a:endParaRPr>
            </a:p>
            <a:p>
              <a:pPr marL="925513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印品黑体"/>
                </a:rPr>
                <a:t>001</a:t>
              </a:r>
            </a:p>
            <a:p>
              <a:pPr marL="925513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印品黑体"/>
                </a:rPr>
                <a:t>002</a:t>
              </a:r>
            </a:p>
            <a:p>
              <a:pPr marL="925513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印品黑体"/>
                </a:rPr>
                <a:t>003</a:t>
              </a:r>
            </a:p>
            <a:p>
              <a:pPr marL="925513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印品黑体"/>
                </a:rPr>
                <a:t>004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印品黑体"/>
                </a:rPr>
                <a:t>2</a:t>
              </a:r>
              <a:r>
                <a:rPr lang="zh-CN" altLang="en-US" dirty="0">
                  <a:latin typeface="印品黑体"/>
                </a:rPr>
                <a:t>区</a:t>
              </a:r>
              <a:endParaRPr lang="en-US" altLang="zh-CN" dirty="0">
                <a:latin typeface="印品黑体"/>
              </a:endParaRPr>
            </a:p>
            <a:p>
              <a:pPr marL="925513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印品黑体"/>
                </a:rPr>
                <a:t>005</a:t>
              </a:r>
            </a:p>
            <a:p>
              <a:pPr marL="925513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印品黑体"/>
                </a:rPr>
                <a:t>006</a:t>
              </a:r>
            </a:p>
            <a:p>
              <a:pPr marL="925513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印品黑体"/>
                </a:rPr>
                <a:t>007</a:t>
              </a:r>
            </a:p>
            <a:p>
              <a:pPr marL="925513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印品黑体"/>
                </a:rPr>
                <a:t>008</a:t>
              </a:r>
            </a:p>
            <a:p>
              <a:endParaRPr lang="en-US" altLang="zh-CN" dirty="0">
                <a:latin typeface="印品黑体"/>
              </a:endParaRPr>
            </a:p>
            <a:p>
              <a:endParaRPr lang="en-US" altLang="zh-CN" dirty="0">
                <a:latin typeface="印品黑体"/>
              </a:endParaRPr>
            </a:p>
            <a:p>
              <a:endParaRPr lang="en-US" altLang="zh-CN" dirty="0">
                <a:latin typeface="印品黑体"/>
              </a:endParaRPr>
            </a:p>
            <a:p>
              <a:endParaRPr lang="en-US" altLang="zh-CN" dirty="0">
                <a:latin typeface="印品黑体"/>
              </a:endParaRPr>
            </a:p>
            <a:p>
              <a:endParaRPr lang="en-US" altLang="zh-CN" dirty="0">
                <a:latin typeface="印品黑体"/>
              </a:endParaRPr>
            </a:p>
            <a:p>
              <a:endParaRPr lang="en-US" altLang="zh-CN" dirty="0">
                <a:latin typeface="印品黑体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898EBBC-82C1-4E41-81BE-0A1414D3D984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D94CF3F-6460-438F-AFCB-0BD629FC6A8F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092C1BA-4B92-456F-80EC-5448ED840A8F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9989ED9-7D36-4D64-AF66-481EF1C59B5F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数据处理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A02E2E5-3018-4362-A2F0-8046AE3155C9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功能设计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23BCD06-42CF-4C5D-A3F2-31F7209A908B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9734B1A7-E654-453C-AF69-54F682006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3366F28-FFBA-414A-AF1B-4A51A8D5D809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3697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8679F7-8A2B-45C3-8557-BF4F49044C3C}"/>
              </a:ext>
            </a:extLst>
          </p:cNvPr>
          <p:cNvSpPr txBox="1"/>
          <p:nvPr/>
        </p:nvSpPr>
        <p:spPr>
          <a:xfrm>
            <a:off x="156449" y="930977"/>
            <a:ext cx="50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界面实现 </a:t>
            </a:r>
            <a:r>
              <a:rPr lang="en-US" altLang="zh-CN" sz="2800" b="1" dirty="0" err="1">
                <a:solidFill>
                  <a:srgbClr val="1C4670"/>
                </a:solidFill>
                <a:ea typeface="印品黑体" panose="00000500000000000000" pitchFamily="2" charset="-122"/>
              </a:rPr>
              <a:t>mainWindow.ui</a:t>
            </a:r>
            <a:r>
              <a:rPr lang="en-US" altLang="zh-CN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7D0EB-025D-4057-AC0C-DD150839A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823" y="1406111"/>
            <a:ext cx="10533831" cy="560622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BCB586-1C16-4B20-B678-9D5448166DD0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E1D057C-29DE-44BF-B0BA-BCF8A9BC2322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9278B86-530A-4B20-BCD6-C36C03CC5388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532FD3F-FB4F-4B35-86E0-2314CD1C3006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数据处理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FCDEF93-997C-4FEB-97A8-E2EA06FF5D5C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功能设计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19A18EA-3B7F-414E-B2D9-2AD52D6B5CD4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33C07D51-56BD-4493-A3EC-DF5A32B95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CBC60CB-780B-44F5-96A0-0F0507003271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8673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C4335A6-43CF-4105-81A6-BB433CB4D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293" y="1367378"/>
            <a:ext cx="7974268" cy="53346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8679F7-8A2B-45C3-8557-BF4F49044C3C}"/>
              </a:ext>
            </a:extLst>
          </p:cNvPr>
          <p:cNvSpPr txBox="1"/>
          <p:nvPr/>
        </p:nvSpPr>
        <p:spPr>
          <a:xfrm>
            <a:off x="30366" y="880656"/>
            <a:ext cx="9680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程序界面</a:t>
            </a:r>
            <a:r>
              <a:rPr lang="en-US" altLang="zh-CN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  MainWindow.py</a:t>
            </a:r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（使用</a:t>
            </a:r>
            <a:r>
              <a:rPr lang="en-US" altLang="zh-CN" sz="2800" b="1" dirty="0" err="1">
                <a:solidFill>
                  <a:srgbClr val="1C4670"/>
                </a:solidFill>
                <a:ea typeface="印品黑体" panose="00000500000000000000" pitchFamily="2" charset="-122"/>
              </a:rPr>
              <a:t>PyQt</a:t>
            </a:r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带的</a:t>
            </a:r>
            <a:r>
              <a:rPr lang="en-US" altLang="zh-CN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pyucc.exe</a:t>
            </a:r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 生成）</a:t>
            </a:r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  <a:p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95CDFC-4C46-4D90-9C5D-46184AF7A12A}"/>
              </a:ext>
            </a:extLst>
          </p:cNvPr>
          <p:cNvGrpSpPr/>
          <p:nvPr/>
        </p:nvGrpSpPr>
        <p:grpSpPr>
          <a:xfrm>
            <a:off x="2269480" y="1375069"/>
            <a:ext cx="8138732" cy="5618218"/>
            <a:chOff x="2684959" y="1375069"/>
            <a:chExt cx="8138732" cy="56182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6FB5C9A-5D2B-40DB-BB2D-A7019D87C7C5}"/>
                </a:ext>
              </a:extLst>
            </p:cNvPr>
            <p:cNvSpPr/>
            <p:nvPr/>
          </p:nvSpPr>
          <p:spPr>
            <a:xfrm>
              <a:off x="2739935" y="1375069"/>
              <a:ext cx="8083756" cy="834044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ADCABC7-D58B-4E53-8A1C-A2FB0BAD9B46}"/>
                </a:ext>
              </a:extLst>
            </p:cNvPr>
            <p:cNvGrpSpPr/>
            <p:nvPr/>
          </p:nvGrpSpPr>
          <p:grpSpPr>
            <a:xfrm>
              <a:off x="2684959" y="2328565"/>
              <a:ext cx="8118284" cy="4664722"/>
              <a:chOff x="2684959" y="2328565"/>
              <a:chExt cx="8118284" cy="4664722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73557B3-B9A5-4777-9611-53B3E27482B0}"/>
                  </a:ext>
                </a:extLst>
              </p:cNvPr>
              <p:cNvSpPr/>
              <p:nvPr/>
            </p:nvSpPr>
            <p:spPr>
              <a:xfrm>
                <a:off x="2684959" y="2328566"/>
                <a:ext cx="1296145" cy="4525469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95F8573-C7F1-47C2-9E75-06BD39A54A6A}"/>
                  </a:ext>
                </a:extLst>
              </p:cNvPr>
              <p:cNvSpPr/>
              <p:nvPr/>
            </p:nvSpPr>
            <p:spPr>
              <a:xfrm>
                <a:off x="4087639" y="2328565"/>
                <a:ext cx="6715604" cy="4664722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00C6EF2-0B9F-4BF7-813F-E0B7619A5A49}"/>
              </a:ext>
            </a:extLst>
          </p:cNvPr>
          <p:cNvSpPr txBox="1"/>
          <p:nvPr/>
        </p:nvSpPr>
        <p:spPr>
          <a:xfrm>
            <a:off x="156448" y="321805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92D050"/>
                </a:solidFill>
                <a:ea typeface="印品黑体" panose="00000500000000000000"/>
              </a:rPr>
              <a:t>树状设备列表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4DA91A-A520-4052-AD34-E8F66B04DAC0}"/>
              </a:ext>
            </a:extLst>
          </p:cNvPr>
          <p:cNvSpPr txBox="1"/>
          <p:nvPr/>
        </p:nvSpPr>
        <p:spPr>
          <a:xfrm>
            <a:off x="10797231" y="382547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92D050"/>
                </a:solidFill>
                <a:ea typeface="印品黑体" panose="00000500000000000000"/>
              </a:rPr>
              <a:t>堆叠主界面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34B763-FFF5-46D9-B8E6-4E115C92AE44}"/>
              </a:ext>
            </a:extLst>
          </p:cNvPr>
          <p:cNvSpPr txBox="1"/>
          <p:nvPr/>
        </p:nvSpPr>
        <p:spPr>
          <a:xfrm>
            <a:off x="10534294" y="142719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92D050"/>
                </a:solidFill>
                <a:ea typeface="印品黑体" panose="00000500000000000000"/>
              </a:rPr>
              <a:t>标题及切换按钮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2E55F8F-5D48-4907-AB4A-A91EDFBEA964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4111854-7951-45B6-BB14-CF6808BD0D0F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7BFF1CB-A128-4F90-B852-505B81ECFFA6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AE4D39D-9141-434A-BE17-1701E832BE65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数据处理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B4AFF41-89F6-4938-98D5-73A91C1BF530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功能设计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510EB2D-A5FE-499B-8D7D-38526CEA647B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AA590803-86F3-4EC8-A374-906FBF01B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CF21CF-6302-480B-8E82-7769B0A37661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833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8679F7-8A2B-45C3-8557-BF4F49044C3C}"/>
              </a:ext>
            </a:extLst>
          </p:cNvPr>
          <p:cNvSpPr txBox="1"/>
          <p:nvPr/>
        </p:nvSpPr>
        <p:spPr>
          <a:xfrm>
            <a:off x="30366" y="880656"/>
            <a:ext cx="4526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在线监控界面</a:t>
            </a:r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  <a:p>
            <a:r>
              <a:rPr lang="en-US" altLang="zh-CN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Page_onlie.py</a:t>
            </a:r>
          </a:p>
          <a:p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A3077B-78B2-44AB-8235-FEA3BF9B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65" y="921032"/>
            <a:ext cx="9217465" cy="607225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F5FC81E-5777-4D67-AEE4-FDE2130BBA42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CCCEC20-F089-442B-9D19-6E554526A7B6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A295771-11B8-42AE-AA9E-F8378F19C4DB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C377F7F-F1BC-4246-A11B-C417F49DB166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数据处理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66C2C64-29D8-40E9-AAE9-A613EBCB0104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功能设计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BA72F14-D8D5-4431-9857-B99B997F561D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5EA59D0-A792-4E77-A28B-F379F0410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42FA5A-318D-4650-AA94-E839AFCC9874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255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8679F7-8A2B-45C3-8557-BF4F49044C3C}"/>
              </a:ext>
            </a:extLst>
          </p:cNvPr>
          <p:cNvSpPr txBox="1"/>
          <p:nvPr/>
        </p:nvSpPr>
        <p:spPr>
          <a:xfrm>
            <a:off x="30366" y="880656"/>
            <a:ext cx="4526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检修管理界面</a:t>
            </a:r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  <a:p>
            <a:r>
              <a:rPr lang="en-US" altLang="zh-CN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Page_check.py</a:t>
            </a:r>
          </a:p>
          <a:p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C6ACFB-2595-4A48-867B-DDC8D2E5D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728" y="1039276"/>
            <a:ext cx="8779403" cy="580392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C428CD5-EFE3-4C6F-AACD-2DB14EA84B50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8390996-9F71-4C56-86D3-A33CA3E551EE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EA848FA-2270-4700-ADE5-EBFD4DC990FE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13C476B-3C75-4AB8-923F-1C1B57ABE79E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数据处理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77495C-5650-4155-9DF9-2FF41073E921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功能设计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732801D-EDF0-444F-BECB-9B277B5DBB5B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2955B5DF-AB31-456A-ABBD-4DC8052ED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1A0A320-D6E8-460A-985E-3431A07DA2E7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739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8679F7-8A2B-45C3-8557-BF4F49044C3C}"/>
              </a:ext>
            </a:extLst>
          </p:cNvPr>
          <p:cNvSpPr txBox="1"/>
          <p:nvPr/>
        </p:nvSpPr>
        <p:spPr>
          <a:xfrm>
            <a:off x="30366" y="880656"/>
            <a:ext cx="4526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视频监控界面</a:t>
            </a:r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  <a:p>
            <a:r>
              <a:rPr lang="en-US" altLang="zh-CN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Page_Video.py</a:t>
            </a:r>
          </a:p>
          <a:p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ECCC43-E58C-4BDD-B7A3-B742F13EC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839" y="880656"/>
            <a:ext cx="9059957" cy="606382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CFEDF2-7F40-438E-BE74-641CA2DD7C34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6ADF156-FB9D-413E-A51F-92D15BDDDE43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8DE7E2F-4373-4CAC-B7F8-5FD138ED4140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125A8C7-C59B-48AD-9B47-EECA895111D7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数据处理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E6EBC3-41C1-4548-B2F3-3A2BA291A20D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功能设计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57A6D44-E633-4E1C-9113-DF5C9D1FE11E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D3187D80-71B9-41BB-B8C4-F3CD93D11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EC154D9-1624-47AF-A20A-605617FD44C6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524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5485652" y="3177888"/>
            <a:ext cx="4288353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4500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2020</a:t>
            </a:r>
          </a:p>
          <a:p>
            <a:r>
              <a:rPr lang="zh-CN" altLang="en-US" sz="8000" b="1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操作演示</a:t>
            </a: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5277248" y="2460569"/>
            <a:ext cx="7189212" cy="50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669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ENERGY SAVING &amp; EMISSION REDUCTION</a:t>
            </a:r>
            <a:endParaRPr lang="zh-CN" altLang="en-US" sz="2669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565279" y="3046794"/>
            <a:ext cx="6048672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669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052780" y="1732187"/>
            <a:ext cx="4176143" cy="417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6529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0</a:t>
            </a:r>
            <a:r>
              <a:rPr lang="en-US" altLang="zh-CN" sz="26529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3</a:t>
            </a:r>
            <a:endParaRPr lang="zh-CN" altLang="en-US" sz="26529" b="1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51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18"/>
    </mc:Choice>
    <mc:Fallback xmlns="">
      <p:transition advTm="131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2B24A7C-A3A9-41DA-9501-C75DCA5FFBED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4F23250-30BC-4255-8B96-17C5E00ED5B3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457372A-F20B-4BAF-AC6C-1687C7166F93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29E62E2-F1A7-4A8A-9227-F8D77BEA60A2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数据处理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3ACD4C0-B19F-431B-B9E9-78108411A482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功能设计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0D82F3-C684-41F0-BDFB-AE4BCFD8C11B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操作演示</a:t>
                </a:r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0A9FA2F-BE7C-499C-B20B-7C5BA0915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0FF367C-A944-492F-AEC2-49E391613CBD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5485652" y="3177888"/>
            <a:ext cx="4288353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4500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2020</a:t>
            </a:r>
          </a:p>
          <a:p>
            <a:r>
              <a:rPr lang="zh-CN" altLang="en-US" sz="8000" b="1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前景展望</a:t>
            </a: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5277248" y="2460569"/>
            <a:ext cx="7189212" cy="50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669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ENERGY SAVING &amp; EMISSION REDUCTION</a:t>
            </a:r>
            <a:endParaRPr lang="zh-CN" altLang="en-US" sz="2669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565279" y="3046794"/>
            <a:ext cx="6048672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669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052780" y="1732187"/>
            <a:ext cx="4176143" cy="417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6529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0</a:t>
            </a:r>
            <a:r>
              <a:rPr lang="en-US" altLang="zh-CN" sz="26529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4</a:t>
            </a:r>
            <a:endParaRPr lang="zh-CN" altLang="en-US" sz="26529" b="1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DE95445E-27BA-4688-9CEB-196D1A6A6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3250" y="6407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1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18"/>
    </mc:Choice>
    <mc:Fallback xmlns="">
      <p:transition advTm="1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545C23A-F613-4501-84CE-0A9F64B896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84404"/>
              </p:ext>
            </p:extLst>
          </p:nvPr>
        </p:nvGraphicFramePr>
        <p:xfrm>
          <a:off x="3113048" y="940391"/>
          <a:ext cx="6546166" cy="614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ECB1CC9-E5C8-4FBE-BFF0-4D1B4ADA6035}"/>
              </a:ext>
            </a:extLst>
          </p:cNvPr>
          <p:cNvSpPr txBox="1"/>
          <p:nvPr/>
        </p:nvSpPr>
        <p:spPr>
          <a:xfrm>
            <a:off x="187270" y="1039276"/>
            <a:ext cx="452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可以改进的地方</a:t>
            </a:r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B530D17-43DD-4E63-A7DE-8BA64B849EE8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0C8DE67-9970-4F0F-B2A8-06CE62A13234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644AC4E-1168-4BFE-9BF6-992BBDD05383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EC69418-D0F3-49CB-BCC8-45AC3C4B0C08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数据处理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0919B9F-7080-459A-96A4-22CEE28C4729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功能设计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F0A2DF3-E02D-47A8-A2B9-F6A8036F4787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C9CC1DE7-3B17-4E7D-B7FD-B551DC819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16AA949-D2BA-4716-A486-0182155E1816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281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5645200-C754-43D4-96F6-22BD57EE46E2}"/>
              </a:ext>
            </a:extLst>
          </p:cNvPr>
          <p:cNvGrpSpPr/>
          <p:nvPr/>
        </p:nvGrpSpPr>
        <p:grpSpPr>
          <a:xfrm>
            <a:off x="6141343" y="1672109"/>
            <a:ext cx="5184585" cy="3202913"/>
            <a:chOff x="6621389" y="1725733"/>
            <a:chExt cx="5184585" cy="3202913"/>
          </a:xfrm>
        </p:grpSpPr>
        <p:sp>
          <p:nvSpPr>
            <p:cNvPr id="11" name="MH_Number_1"/>
            <p:cNvSpPr/>
            <p:nvPr>
              <p:custDataLst>
                <p:tags r:id="rId7"/>
              </p:custDataLst>
            </p:nvPr>
          </p:nvSpPr>
          <p:spPr>
            <a:xfrm>
              <a:off x="6621389" y="1833978"/>
              <a:ext cx="506196" cy="506196"/>
            </a:xfrm>
            <a:prstGeom prst="ellipse">
              <a:avLst/>
            </a:prstGeom>
            <a:solidFill>
              <a:srgbClr val="1F497D"/>
            </a:solidFill>
            <a:ln w="28575">
              <a:solidFill>
                <a:schemeClr val="bg1"/>
              </a:solidFill>
            </a:ln>
            <a:effectLst>
              <a:outerShdw blurRad="2032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812" b="1" dirty="0">
                  <a:solidFill>
                    <a:schemeClr val="bg1"/>
                  </a:solidFill>
                  <a:latin typeface="印品黑体" panose="00000500000000000000" pitchFamily="2" charset="-122"/>
                  <a:ea typeface="方正正粗黑简体" panose="02000000000000000000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1</a:t>
              </a:r>
              <a:endParaRPr lang="zh-CN" altLang="en-US" sz="2812" b="1" dirty="0">
                <a:solidFill>
                  <a:schemeClr val="bg1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2" name="MH_Entry_1"/>
            <p:cNvSpPr/>
            <p:nvPr>
              <p:custDataLst>
                <p:tags r:id="rId8"/>
              </p:custDataLst>
            </p:nvPr>
          </p:nvSpPr>
          <p:spPr>
            <a:xfrm>
              <a:off x="7444698" y="1725733"/>
              <a:ext cx="4361276" cy="820674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34255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7 w 2520280"/>
                <a:gd name="connsiteY4" fmla="*/ 6036 h 1872208"/>
                <a:gd name="connsiteX5" fmla="*/ 0 w 2520280"/>
                <a:gd name="connsiteY5" fmla="*/ 0 h 1872208"/>
                <a:gd name="connsiteX0" fmla="*/ 0 w 2520280"/>
                <a:gd name="connsiteY0" fmla="*/ 1890314 h 1890314"/>
                <a:gd name="connsiteX1" fmla="*/ 2520280 w 2520280"/>
                <a:gd name="connsiteY1" fmla="*/ 1890314 h 1890314"/>
                <a:gd name="connsiteX2" fmla="*/ 0 w 2520280"/>
                <a:gd name="connsiteY2" fmla="*/ 1890314 h 1890314"/>
                <a:gd name="connsiteX3" fmla="*/ 0 w 2520280"/>
                <a:gd name="connsiteY3" fmla="*/ 18106 h 1890314"/>
                <a:gd name="connsiteX4" fmla="*/ 53304 w 2520280"/>
                <a:gd name="connsiteY4" fmla="*/ 0 h 1890314"/>
                <a:gd name="connsiteX5" fmla="*/ 0 w 2520280"/>
                <a:gd name="connsiteY5" fmla="*/ 18106 h 1890314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6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sz="5333" dirty="0">
                  <a:solidFill>
                    <a:srgbClr val="1F497D"/>
                  </a:solidFill>
                  <a:latin typeface="印品黑体" panose="00000500000000000000" pitchFamily="2" charset="-122"/>
                  <a:ea typeface="方正正粗黑简体" panose="02000000000000000000" pitchFamily="2" charset="-122"/>
                  <a:sym typeface="Arial" panose="020B0604020202020204" pitchFamily="34" charset="0"/>
                </a:rPr>
                <a:t>模型训练</a:t>
              </a:r>
              <a:endParaRPr lang="zh-CN" altLang="en-US" sz="2667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3" name="MH_Number_2"/>
            <p:cNvSpPr/>
            <p:nvPr>
              <p:custDataLst>
                <p:tags r:id="rId9"/>
              </p:custDataLst>
            </p:nvPr>
          </p:nvSpPr>
          <p:spPr>
            <a:xfrm>
              <a:off x="6621389" y="3025098"/>
              <a:ext cx="506196" cy="506196"/>
            </a:xfrm>
            <a:prstGeom prst="ellipse">
              <a:avLst/>
            </a:prstGeom>
            <a:solidFill>
              <a:srgbClr val="1F497D"/>
            </a:solidFill>
            <a:ln w="28575">
              <a:solidFill>
                <a:schemeClr val="bg1"/>
              </a:solidFill>
            </a:ln>
            <a:effectLst>
              <a:outerShdw blurRad="2032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812" b="1" dirty="0">
                  <a:solidFill>
                    <a:schemeClr val="bg1"/>
                  </a:solidFill>
                  <a:latin typeface="印品黑体" panose="00000500000000000000" pitchFamily="2" charset="-122"/>
                  <a:ea typeface="方正正粗黑简体" panose="02000000000000000000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2</a:t>
              </a:r>
              <a:endParaRPr lang="zh-CN" altLang="en-US" sz="2812" b="1" dirty="0">
                <a:solidFill>
                  <a:schemeClr val="bg1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4" name="MH_Entry_2"/>
            <p:cNvSpPr/>
            <p:nvPr>
              <p:custDataLst>
                <p:tags r:id="rId10"/>
              </p:custDataLst>
            </p:nvPr>
          </p:nvSpPr>
          <p:spPr>
            <a:xfrm>
              <a:off x="7444699" y="2916853"/>
              <a:ext cx="3001409" cy="820674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34255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7 w 2520280"/>
                <a:gd name="connsiteY4" fmla="*/ 6036 h 1872208"/>
                <a:gd name="connsiteX5" fmla="*/ 0 w 2520280"/>
                <a:gd name="connsiteY5" fmla="*/ 0 h 1872208"/>
                <a:gd name="connsiteX0" fmla="*/ 0 w 2520280"/>
                <a:gd name="connsiteY0" fmla="*/ 1890314 h 1890314"/>
                <a:gd name="connsiteX1" fmla="*/ 2520280 w 2520280"/>
                <a:gd name="connsiteY1" fmla="*/ 1890314 h 1890314"/>
                <a:gd name="connsiteX2" fmla="*/ 0 w 2520280"/>
                <a:gd name="connsiteY2" fmla="*/ 1890314 h 1890314"/>
                <a:gd name="connsiteX3" fmla="*/ 0 w 2520280"/>
                <a:gd name="connsiteY3" fmla="*/ 18106 h 1890314"/>
                <a:gd name="connsiteX4" fmla="*/ 53304 w 2520280"/>
                <a:gd name="connsiteY4" fmla="*/ 0 h 1890314"/>
                <a:gd name="connsiteX5" fmla="*/ 0 w 2520280"/>
                <a:gd name="connsiteY5" fmla="*/ 18106 h 1890314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6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zh-CN" altLang="en-US" sz="5333" dirty="0">
                  <a:solidFill>
                    <a:srgbClr val="1F497D"/>
                  </a:solidFill>
                  <a:latin typeface="印品黑体" panose="00000500000000000000" pitchFamily="2" charset="-122"/>
                  <a:ea typeface="方正正粗黑简体" panose="02000000000000000000" pitchFamily="2" charset="-122"/>
                  <a:sym typeface="Arial" panose="020B0604020202020204" pitchFamily="34" charset="0"/>
                </a:rPr>
                <a:t>功能设计</a:t>
              </a:r>
              <a:endParaRPr lang="zh-CN" altLang="en-US" sz="2667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5" name="MH_Number_3"/>
            <p:cNvSpPr/>
            <p:nvPr>
              <p:custDataLst>
                <p:tags r:id="rId11"/>
              </p:custDataLst>
            </p:nvPr>
          </p:nvSpPr>
          <p:spPr>
            <a:xfrm>
              <a:off x="6621389" y="4216218"/>
              <a:ext cx="506196" cy="506196"/>
            </a:xfrm>
            <a:prstGeom prst="ellipse">
              <a:avLst/>
            </a:prstGeom>
            <a:solidFill>
              <a:srgbClr val="1F497D"/>
            </a:solidFill>
            <a:ln w="28575">
              <a:solidFill>
                <a:schemeClr val="bg1"/>
              </a:solidFill>
            </a:ln>
            <a:effectLst>
              <a:outerShdw blurRad="2032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812" b="1" dirty="0">
                  <a:solidFill>
                    <a:schemeClr val="bg1"/>
                  </a:solidFill>
                  <a:latin typeface="印品黑体" panose="00000500000000000000" pitchFamily="2" charset="-122"/>
                  <a:ea typeface="方正正粗黑简体" panose="02000000000000000000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3</a:t>
              </a:r>
              <a:endParaRPr lang="zh-CN" altLang="en-US" sz="2812" b="1" dirty="0">
                <a:solidFill>
                  <a:schemeClr val="bg1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6" name="MH_Entry_3"/>
            <p:cNvSpPr/>
            <p:nvPr>
              <p:custDataLst>
                <p:tags r:id="rId12"/>
              </p:custDataLst>
            </p:nvPr>
          </p:nvSpPr>
          <p:spPr>
            <a:xfrm>
              <a:off x="7444699" y="4107972"/>
              <a:ext cx="3497170" cy="820674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34255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7 w 2520280"/>
                <a:gd name="connsiteY4" fmla="*/ 6036 h 1872208"/>
                <a:gd name="connsiteX5" fmla="*/ 0 w 2520280"/>
                <a:gd name="connsiteY5" fmla="*/ 0 h 1872208"/>
                <a:gd name="connsiteX0" fmla="*/ 0 w 2520280"/>
                <a:gd name="connsiteY0" fmla="*/ 1890314 h 1890314"/>
                <a:gd name="connsiteX1" fmla="*/ 2520280 w 2520280"/>
                <a:gd name="connsiteY1" fmla="*/ 1890314 h 1890314"/>
                <a:gd name="connsiteX2" fmla="*/ 0 w 2520280"/>
                <a:gd name="connsiteY2" fmla="*/ 1890314 h 1890314"/>
                <a:gd name="connsiteX3" fmla="*/ 0 w 2520280"/>
                <a:gd name="connsiteY3" fmla="*/ 18106 h 1890314"/>
                <a:gd name="connsiteX4" fmla="*/ 53304 w 2520280"/>
                <a:gd name="connsiteY4" fmla="*/ 0 h 1890314"/>
                <a:gd name="connsiteX5" fmla="*/ 0 w 2520280"/>
                <a:gd name="connsiteY5" fmla="*/ 18106 h 1890314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6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zh-CN" altLang="en-US" sz="5333" dirty="0">
                  <a:solidFill>
                    <a:srgbClr val="1F497D"/>
                  </a:solidFill>
                  <a:latin typeface="印品黑体" panose="00000500000000000000" pitchFamily="2" charset="-122"/>
                  <a:ea typeface="方正正粗黑简体" panose="02000000000000000000" pitchFamily="2" charset="-122"/>
                  <a:sym typeface="Arial" panose="020B0604020202020204" pitchFamily="34" charset="0"/>
                </a:rPr>
                <a:t>操作演示</a:t>
              </a:r>
              <a:endParaRPr lang="en-US" altLang="zh-CN" sz="5333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9" name="MH_Others_1"/>
          <p:cNvSpPr txBox="1"/>
          <p:nvPr>
            <p:custDataLst>
              <p:tags r:id="rId1"/>
            </p:custDataLst>
          </p:nvPr>
        </p:nvSpPr>
        <p:spPr>
          <a:xfrm>
            <a:off x="1388824" y="1981237"/>
            <a:ext cx="3502013" cy="147700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9598" b="1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20" name="MH_Others_2"/>
          <p:cNvSpPr txBox="1"/>
          <p:nvPr>
            <p:custDataLst>
              <p:tags r:id="rId2"/>
            </p:custDataLst>
          </p:nvPr>
        </p:nvSpPr>
        <p:spPr>
          <a:xfrm>
            <a:off x="1586574" y="3551357"/>
            <a:ext cx="3106519" cy="656655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267" b="1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CONTENTS</a:t>
            </a:r>
            <a:endParaRPr lang="zh-CN" altLang="en-US" sz="4267" b="1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80394089-8CBB-48B4-A82F-6C044925533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961251" y="5759078"/>
            <a:ext cx="609600" cy="609600"/>
          </a:xfrm>
          <a:prstGeom prst="rect">
            <a:avLst/>
          </a:prstGeom>
        </p:spPr>
      </p:pic>
      <p:sp>
        <p:nvSpPr>
          <p:cNvPr id="4" name="MH_Number_3">
            <a:extLst>
              <a:ext uri="{FF2B5EF4-FFF2-40B4-BE49-F238E27FC236}">
                <a16:creationId xmlns:a16="http://schemas.microsoft.com/office/drawing/2014/main" id="{E0B16DA6-D250-4CF5-9788-E7DEBB6A5D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125013" y="5257855"/>
            <a:ext cx="506196" cy="506196"/>
          </a:xfrm>
          <a:prstGeom prst="ellipse">
            <a:avLst/>
          </a:prstGeom>
          <a:solidFill>
            <a:srgbClr val="1F497D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12" b="1" dirty="0">
                <a:solidFill>
                  <a:schemeClr val="bg1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12" b="1" dirty="0">
              <a:solidFill>
                <a:schemeClr val="bg1"/>
              </a:solidFill>
              <a:latin typeface="印品黑体" panose="00000500000000000000" pitchFamily="2" charset="-122"/>
              <a:ea typeface="方正正粗黑简体" panose="02000000000000000000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MH_Entry_3">
            <a:extLst>
              <a:ext uri="{FF2B5EF4-FFF2-40B4-BE49-F238E27FC236}">
                <a16:creationId xmlns:a16="http://schemas.microsoft.com/office/drawing/2014/main" id="{CA19A464-0E98-4FE4-A783-BCD64D12D7F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948323" y="5149609"/>
            <a:ext cx="3001409" cy="82067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5333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前景展望</a:t>
            </a:r>
            <a:endParaRPr lang="zh-CN" altLang="en-US" sz="2667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259"/>
    </mc:Choice>
    <mc:Fallback xmlns="">
      <p:transition advTm="8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66" x="10534650" y="2189163"/>
          <p14:tracePt t="7693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1970977" y="4323155"/>
            <a:ext cx="8568952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kern="5000" spc="600" dirty="0">
                <a:solidFill>
                  <a:srgbClr val="1F497D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20204" pitchFamily="34" charset="0"/>
              </a:rPr>
              <a:t>感谢您的聆听</a:t>
            </a: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331017" y="5619299"/>
            <a:ext cx="781470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1F497D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20204" pitchFamily="34" charset="0"/>
              </a:rPr>
              <a:t>THANK  YOU </a:t>
            </a:r>
            <a:endParaRPr lang="zh-CN" altLang="en-US" sz="2000" dirty="0">
              <a:solidFill>
                <a:srgbClr val="1F497D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397189" y="5475283"/>
            <a:ext cx="77165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flipH="1">
            <a:off x="3095446" y="298484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4515258" y="3108594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2124693" y="2722333"/>
            <a:ext cx="344324" cy="34432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7860187" y="2818321"/>
            <a:ext cx="580544" cy="580546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3856846" y="2493041"/>
            <a:ext cx="564888" cy="564890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 flipH="1">
            <a:off x="8344567" y="2500750"/>
            <a:ext cx="275632" cy="2756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 flipH="1">
            <a:off x="7184771" y="3375590"/>
            <a:ext cx="275632" cy="275632"/>
          </a:xfrm>
          <a:prstGeom prst="ellipse">
            <a:avLst/>
          </a:prstGeom>
          <a:solidFill>
            <a:srgbClr val="1F497D"/>
          </a:solidFill>
          <a:ln w="28575" cap="flat">
            <a:solidFill>
              <a:schemeClr val="tx1">
                <a:alpha val="5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 flipH="1">
            <a:off x="9266549" y="2916154"/>
            <a:ext cx="417953" cy="417953"/>
          </a:xfrm>
          <a:prstGeom prst="ellipse">
            <a:avLst/>
          </a:prstGeom>
          <a:solidFill>
            <a:srgbClr val="1F497D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A929A39-7EE3-4A56-861A-6272C68BA3A0}"/>
              </a:ext>
            </a:extLst>
          </p:cNvPr>
          <p:cNvGrpSpPr/>
          <p:nvPr/>
        </p:nvGrpSpPr>
        <p:grpSpPr>
          <a:xfrm>
            <a:off x="4413151" y="736005"/>
            <a:ext cx="3606498" cy="3606498"/>
            <a:chOff x="1705099" y="2564904"/>
            <a:chExt cx="1800200" cy="18002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977011D-A7D8-4A0C-AC7C-43E12CC466F6}"/>
                </a:ext>
              </a:extLst>
            </p:cNvPr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3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65B2B15-4B67-4024-B74F-BCDB16FF4B7A}"/>
                </a:ext>
              </a:extLst>
            </p:cNvPr>
            <p:cNvSpPr/>
            <p:nvPr/>
          </p:nvSpPr>
          <p:spPr>
            <a:xfrm>
              <a:off x="1803050" y="2662855"/>
              <a:ext cx="1604298" cy="160429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3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6" name="TextBox 58">
            <a:extLst>
              <a:ext uri="{FF2B5EF4-FFF2-40B4-BE49-F238E27FC236}">
                <a16:creationId xmlns:a16="http://schemas.microsoft.com/office/drawing/2014/main" id="{D8253265-732B-4B7C-9AD2-27F833ADAA95}"/>
              </a:ext>
            </a:extLst>
          </p:cNvPr>
          <p:cNvSpPr txBox="1"/>
          <p:nvPr/>
        </p:nvSpPr>
        <p:spPr>
          <a:xfrm>
            <a:off x="4540630" y="1985256"/>
            <a:ext cx="34043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1F497D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Thanks</a:t>
            </a:r>
            <a:endParaRPr lang="zh-CN" altLang="en-US" sz="6600" b="1" dirty="0">
              <a:solidFill>
                <a:srgbClr val="1F497D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622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"/>
    </mc:Choice>
    <mc:Fallback xmlns="">
      <p:transition advTm="3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5565279" y="2628720"/>
            <a:ext cx="59643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altLang="zh-CN" sz="2000" cap="all" dirty="0">
                <a:solidFill>
                  <a:srgbClr val="1F497D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20204" pitchFamily="34" charset="0"/>
              </a:rPr>
              <a:t>electrical engineering and automation</a:t>
            </a:r>
            <a:endParaRPr lang="zh-CN" altLang="en-US" sz="2000" cap="all" dirty="0">
              <a:solidFill>
                <a:srgbClr val="1F497D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565279" y="3046794"/>
            <a:ext cx="6048672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669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052780" y="1817728"/>
            <a:ext cx="4176143" cy="417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6529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01</a:t>
            </a:r>
            <a:endParaRPr lang="zh-CN" altLang="en-US" sz="26529" b="1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5DFC51E8-2E7D-4D9D-9438-52A984F03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3250" y="6407150"/>
            <a:ext cx="609600" cy="609600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9C39F989-96FD-450B-A3C8-E5141A596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652" y="3177888"/>
            <a:ext cx="4288353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4500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2020</a:t>
            </a:r>
          </a:p>
          <a:p>
            <a:r>
              <a:rPr lang="zh-CN" altLang="en-US" sz="8000" b="1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模型训练</a:t>
            </a:r>
          </a:p>
        </p:txBody>
      </p:sp>
    </p:spTree>
    <p:extLst>
      <p:ext uri="{BB962C8B-B14F-4D97-AF65-F5344CB8AC3E}">
        <p14:creationId xmlns:p14="http://schemas.microsoft.com/office/powerpoint/2010/main" val="1959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43"/>
    </mc:Choice>
    <mc:Fallback xmlns="">
      <p:transition advTm="2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F527CA8-07EB-461B-BEEE-D8856FCE1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847" y="3329728"/>
            <a:ext cx="2775727" cy="15792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8679F7-8A2B-45C3-8557-BF4F49044C3C}"/>
              </a:ext>
            </a:extLst>
          </p:cNvPr>
          <p:cNvSpPr txBox="1"/>
          <p:nvPr/>
        </p:nvSpPr>
        <p:spPr>
          <a:xfrm>
            <a:off x="44310" y="997687"/>
            <a:ext cx="422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数据处理：</a:t>
            </a:r>
            <a:r>
              <a:rPr lang="en-US" altLang="zh-CN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Maxwell</a:t>
            </a:r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仿真</a:t>
            </a:r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D97E323-5DEF-481E-BAAB-4AA84171506E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255F7F1-B401-47ED-A4FC-4223CEE2790F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381AF134-D611-4F5A-96C9-41D65DCBD2A4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8C5C4616-DF9F-4BB9-AB25-D54A563B16FC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模型训练</a:t>
                </a: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27851BF3-4243-487B-A9EA-452272E43F16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功能设计</a:t>
                </a: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C38CE66E-2289-4ED2-904E-B11764706B50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B3EE0AE9-7C0C-4423-91F4-6A9E07E57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147E5E92-B1F2-4B30-8D6E-B432CCDB64CC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71CD84F-1C04-418B-9841-22DBBD0A5288}"/>
              </a:ext>
            </a:extLst>
          </p:cNvPr>
          <p:cNvSpPr txBox="1"/>
          <p:nvPr/>
        </p:nvSpPr>
        <p:spPr>
          <a:xfrm>
            <a:off x="612435" y="2094152"/>
            <a:ext cx="2578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b="1" dirty="0">
                <a:solidFill>
                  <a:srgbClr val="333333"/>
                </a:solidFill>
                <a:latin typeface="PingFang SC"/>
              </a:rPr>
              <a:t>单个电机多个状态各仿真</a:t>
            </a:r>
            <a:r>
              <a:rPr lang="en-US" altLang="zh-CN" b="1" dirty="0">
                <a:solidFill>
                  <a:srgbClr val="333333"/>
                </a:solidFill>
                <a:latin typeface="PingFang SC"/>
              </a:rPr>
              <a:t>60s</a:t>
            </a:r>
          </a:p>
          <a:p>
            <a:endParaRPr lang="en-US" altLang="zh-CN" b="1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去除启动部分后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切分为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60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1s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的仿真状态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9346D5-C85B-4861-89B1-3370F6A72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888" y="1076535"/>
            <a:ext cx="4742970" cy="2845782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DC7BB538-12B8-4DA9-9135-997748320C8B}"/>
              </a:ext>
            </a:extLst>
          </p:cNvPr>
          <p:cNvSpPr/>
          <p:nvPr/>
        </p:nvSpPr>
        <p:spPr>
          <a:xfrm>
            <a:off x="1581658" y="5068057"/>
            <a:ext cx="1891419" cy="178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两种方案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F13E247-F666-4035-9FED-50869D62D159}"/>
              </a:ext>
            </a:extLst>
          </p:cNvPr>
          <p:cNvSpPr/>
          <p:nvPr/>
        </p:nvSpPr>
        <p:spPr>
          <a:xfrm>
            <a:off x="3838472" y="5068057"/>
            <a:ext cx="2560789" cy="868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方案一：</a:t>
            </a:r>
            <a:r>
              <a:rPr lang="en-US" altLang="zh-CN" dirty="0"/>
              <a:t>HOG+SVM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6B81AFD-118D-4FE5-B248-CCF80955BEFF}"/>
              </a:ext>
            </a:extLst>
          </p:cNvPr>
          <p:cNvSpPr/>
          <p:nvPr/>
        </p:nvSpPr>
        <p:spPr>
          <a:xfrm>
            <a:off x="3822722" y="6036303"/>
            <a:ext cx="2560789" cy="868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方案二：</a:t>
            </a:r>
            <a:r>
              <a:rPr lang="en-US" altLang="zh-CN" dirty="0" err="1"/>
              <a:t>IForest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19B78C3-0FC1-4567-8ACD-CB7A27991475}"/>
              </a:ext>
            </a:extLst>
          </p:cNvPr>
          <p:cNvSpPr/>
          <p:nvPr/>
        </p:nvSpPr>
        <p:spPr>
          <a:xfrm>
            <a:off x="8013551" y="5045227"/>
            <a:ext cx="1891419" cy="178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将训练后的模型在程序中直接加载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D5F2FE2-40A3-4924-94DF-936645A79108}"/>
              </a:ext>
            </a:extLst>
          </p:cNvPr>
          <p:cNvSpPr/>
          <p:nvPr/>
        </p:nvSpPr>
        <p:spPr>
          <a:xfrm>
            <a:off x="6814594" y="5743555"/>
            <a:ext cx="88081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FA97E0B-2232-449F-AC3F-A2D1B4D3B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4970" y="3111954"/>
            <a:ext cx="1543265" cy="16671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FDCC6A-111C-4A8C-80ED-E2C4FFF94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8892" y="1584898"/>
            <a:ext cx="1524213" cy="914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693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45813B90-0D69-4C93-894C-E804EE4D7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61" y="670296"/>
            <a:ext cx="1981767" cy="19817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8679F7-8A2B-45C3-8557-BF4F49044C3C}"/>
              </a:ext>
            </a:extLst>
          </p:cNvPr>
          <p:cNvSpPr txBox="1"/>
          <p:nvPr/>
        </p:nvSpPr>
        <p:spPr>
          <a:xfrm>
            <a:off x="44310" y="997687"/>
            <a:ext cx="4224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数据处理：</a:t>
            </a:r>
            <a:r>
              <a:rPr lang="en-US" altLang="zh-CN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HOG+SVM</a:t>
            </a:r>
          </a:p>
          <a:p>
            <a:r>
              <a:rPr lang="en-US" altLang="zh-CN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myHOGSVM.py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0584ED-8194-4F8F-A3B8-E72E1977A86A}"/>
              </a:ext>
            </a:extLst>
          </p:cNvPr>
          <p:cNvSpPr txBox="1"/>
          <p:nvPr/>
        </p:nvSpPr>
        <p:spPr>
          <a:xfrm>
            <a:off x="112593" y="2136915"/>
            <a:ext cx="31282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将处理后的数据转化为图片，统一处理为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256x256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的固定尺寸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设定训练集与测试集，提取特征并保存模型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使用保存的模型，对样本训练和测试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333333"/>
              </a:solidFill>
              <a:latin typeface="PingFang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869169-096A-46C2-9949-8C41A1A4B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056" y="1020162"/>
            <a:ext cx="5220429" cy="11717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DA52222-B269-4261-94CD-7A0CE2EB4B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500" b="13199"/>
          <a:stretch/>
        </p:blipFill>
        <p:spPr>
          <a:xfrm>
            <a:off x="10924694" y="2716617"/>
            <a:ext cx="1600424" cy="21251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2D52604-54D4-4E5D-A227-C25A6C3A8E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-11314"/>
          <a:stretch/>
        </p:blipFill>
        <p:spPr>
          <a:xfrm>
            <a:off x="9398633" y="2716617"/>
            <a:ext cx="1600423" cy="23625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9B02788-7309-4D82-8696-C4793C86D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5789" y="2984927"/>
            <a:ext cx="5649113" cy="141942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E22B671-C65D-46E4-9126-9642C33DA1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713" y="5232346"/>
            <a:ext cx="4877481" cy="161947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40061B9-4BA0-4E9C-B39B-2C1902F7A3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8943" y="5673111"/>
            <a:ext cx="3258005" cy="1086002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9C227ED7-AF4A-4213-A255-3B29ECD6A45F}"/>
              </a:ext>
            </a:extLst>
          </p:cNvPr>
          <p:cNvSpPr/>
          <p:nvPr/>
        </p:nvSpPr>
        <p:spPr>
          <a:xfrm>
            <a:off x="4630931" y="2540791"/>
            <a:ext cx="576064" cy="390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BDB29F2F-3D68-4CF7-9D67-0BE96BBF4D8E}"/>
              </a:ext>
            </a:extLst>
          </p:cNvPr>
          <p:cNvSpPr/>
          <p:nvPr/>
        </p:nvSpPr>
        <p:spPr>
          <a:xfrm rot="16200000">
            <a:off x="8445215" y="3583763"/>
            <a:ext cx="576064" cy="390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7914F782-5F6E-45B8-85BD-50D1C786866E}"/>
              </a:ext>
            </a:extLst>
          </p:cNvPr>
          <p:cNvSpPr/>
          <p:nvPr/>
        </p:nvSpPr>
        <p:spPr>
          <a:xfrm>
            <a:off x="10636662" y="4985238"/>
            <a:ext cx="576064" cy="390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CD1F1026-8F6C-4ABD-A746-77CEAC60FB20}"/>
              </a:ext>
            </a:extLst>
          </p:cNvPr>
          <p:cNvSpPr/>
          <p:nvPr/>
        </p:nvSpPr>
        <p:spPr>
          <a:xfrm rot="5400000">
            <a:off x="6138696" y="1426457"/>
            <a:ext cx="576064" cy="390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799C749E-881D-4F42-BE10-ED58BEF61A0C}"/>
              </a:ext>
            </a:extLst>
          </p:cNvPr>
          <p:cNvSpPr/>
          <p:nvPr/>
        </p:nvSpPr>
        <p:spPr>
          <a:xfrm rot="5400000">
            <a:off x="6441804" y="5898811"/>
            <a:ext cx="576064" cy="390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77D8E07-0E58-4BEE-8366-E307F877D71A}"/>
              </a:ext>
            </a:extLst>
          </p:cNvPr>
          <p:cNvSpPr/>
          <p:nvPr/>
        </p:nvSpPr>
        <p:spPr>
          <a:xfrm>
            <a:off x="109841" y="5296255"/>
            <a:ext cx="2850248" cy="10860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333333"/>
                </a:solidFill>
                <a:latin typeface="PingFang SC"/>
              </a:rPr>
              <a:t>训练样本与测试样本比值：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(55+60+14)/3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*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3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≈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14.8:1 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EC4A832-01C8-48D7-83FB-5D1587DFF2E3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F9D98E6-B202-4206-8C15-564A67B40621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5CF9F66-8356-44F4-876F-AA5A7A7F4FE1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0D70569-56B8-48EF-8990-356F740E9E1D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模型训练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403491E-E5E6-4AE7-80A6-70106AC1609B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功能设计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B254712-2C91-427A-BC59-1E37F7567454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0319B78F-4C2B-40F5-8C70-55D5AECD6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41CFB24-87A0-4BBF-9B0E-B2982A8E9F6A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161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99319DF-0A2D-4360-B829-01BE47EA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277" y="2580603"/>
            <a:ext cx="1992635" cy="19804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8679F7-8A2B-45C3-8557-BF4F49044C3C}"/>
              </a:ext>
            </a:extLst>
          </p:cNvPr>
          <p:cNvSpPr txBox="1"/>
          <p:nvPr/>
        </p:nvSpPr>
        <p:spPr>
          <a:xfrm>
            <a:off x="44310" y="997687"/>
            <a:ext cx="4224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数据处理：孤立森林方案</a:t>
            </a:r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  <a:p>
            <a:r>
              <a:rPr lang="en-US" altLang="zh-CN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myIFroest.py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28619C-E20D-4031-A2A2-75F959AD5ABF}"/>
              </a:ext>
            </a:extLst>
          </p:cNvPr>
          <p:cNvSpPr txBox="1"/>
          <p:nvPr/>
        </p:nvSpPr>
        <p:spPr>
          <a:xfrm>
            <a:off x="747636" y="2273059"/>
            <a:ext cx="2818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对处理后的数据进行快速傅里叶分解（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FFT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），取归一化后单边频谱结果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将分解后三相电流频域上的振幅向量进行串联，作为机器学习的样本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训练模型并进行预测。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endParaRPr lang="en-US" altLang="zh-CN" dirty="0">
              <a:solidFill>
                <a:srgbClr val="333333"/>
              </a:solidFill>
              <a:latin typeface="PingFang SC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F75C2B-0C74-440F-BF06-C50FD6B30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72" y="1289714"/>
            <a:ext cx="3896269" cy="13241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08B7B5-2A7B-4BCF-9AF3-26A3B972C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284" y="1258067"/>
            <a:ext cx="3267531" cy="24768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2156C33-BB96-48E2-9090-26F1F4B64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307" y="3428209"/>
            <a:ext cx="4401164" cy="10193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5E28ABA-049C-431E-8301-10FEFE7BBE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4284" y="4759105"/>
            <a:ext cx="7573432" cy="2200582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97F2CDEE-B9C4-4977-A2B3-288FF1D92277}"/>
              </a:ext>
            </a:extLst>
          </p:cNvPr>
          <p:cNvSpPr/>
          <p:nvPr/>
        </p:nvSpPr>
        <p:spPr>
          <a:xfrm rot="16200000">
            <a:off x="8299608" y="1802724"/>
            <a:ext cx="576064" cy="390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02CA2586-EA2F-4142-BCCA-5A13DB0E39B1}"/>
              </a:ext>
            </a:extLst>
          </p:cNvPr>
          <p:cNvSpPr/>
          <p:nvPr/>
        </p:nvSpPr>
        <p:spPr>
          <a:xfrm>
            <a:off x="10247742" y="2841425"/>
            <a:ext cx="576064" cy="390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40A0E45-D0EE-4DEC-AEEC-5BE0A94AFA7F}"/>
              </a:ext>
            </a:extLst>
          </p:cNvPr>
          <p:cNvSpPr/>
          <p:nvPr/>
        </p:nvSpPr>
        <p:spPr>
          <a:xfrm>
            <a:off x="356522" y="5659602"/>
            <a:ext cx="3600400" cy="109529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333333"/>
                </a:solidFill>
                <a:latin typeface="PingFang SC"/>
              </a:rPr>
              <a:t>正常则输出为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，异常则输出为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-1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。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algn="ctr"/>
            <a:r>
              <a:rPr lang="zh-CN" altLang="en-US" dirty="0">
                <a:solidFill>
                  <a:srgbClr val="333333"/>
                </a:solidFill>
                <a:latin typeface="PingFang SC"/>
              </a:rPr>
              <a:t>非监督学习无法判断故障类型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6E4A1D5-AD9F-4D4D-AC3C-066422A3997D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9F9AFF3-6C7C-4846-ABB8-CA1332E64DAA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0D91A9D-F285-4228-B101-C6421F8152F3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F7121E9-CC43-4A91-B49E-718CDC7725D3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模型训练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FEB41B0-F274-4A18-A44E-F1EB9BCC7ED1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功能设计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786D61D-ECFE-4721-8A9D-714AF98731E5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D03E21DB-1C8B-4163-9974-1877E4EF3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88DE164-0F35-4675-85BC-8EFB7F43BAB6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296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5421263" y="2647008"/>
            <a:ext cx="59643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altLang="zh-CN" sz="2000" cap="all" dirty="0">
                <a:solidFill>
                  <a:srgbClr val="1F497D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20204" pitchFamily="34" charset="0"/>
              </a:rPr>
              <a:t>electrical engineering and automation</a:t>
            </a:r>
            <a:endParaRPr lang="zh-CN" altLang="en-US" sz="2000" cap="all" dirty="0">
              <a:solidFill>
                <a:srgbClr val="1F497D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5565279" y="3046794"/>
            <a:ext cx="6048672" cy="0"/>
          </a:xfrm>
          <a:prstGeom prst="line">
            <a:avLst/>
          </a:prstGeom>
          <a:noFill/>
          <a:ln w="6350" cap="flat" cmpd="sng">
            <a:solidFill>
              <a:srgbClr val="1F497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669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1052780" y="1732187"/>
            <a:ext cx="4176143" cy="417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6529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0</a:t>
            </a:r>
            <a:r>
              <a:rPr lang="en-US" altLang="zh-CN" sz="26529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2</a:t>
            </a:r>
            <a:endParaRPr lang="zh-CN" altLang="en-US" sz="26529" b="1" dirty="0">
              <a:solidFill>
                <a:srgbClr val="1F497D"/>
              </a:solidFill>
              <a:latin typeface="印品黑体" panose="00000500000000000000" pitchFamily="2" charset="-122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951B2101-01E5-4BDA-961F-B14667CFC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652" y="3177888"/>
            <a:ext cx="4288353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4500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2020</a:t>
            </a:r>
          </a:p>
          <a:p>
            <a:r>
              <a:rPr lang="zh-CN" altLang="en-US" sz="8000" b="1" dirty="0">
                <a:solidFill>
                  <a:srgbClr val="1F497D"/>
                </a:solidFill>
                <a:latin typeface="印品黑体" panose="00000500000000000000" pitchFamily="2" charset="-122"/>
                <a:ea typeface="方正正粗黑简体" panose="02000000000000000000" pitchFamily="2" charset="-122"/>
                <a:sym typeface="Arial" panose="020B0604020202020204" pitchFamily="34" charset="0"/>
              </a:rPr>
              <a:t>功能设计</a:t>
            </a:r>
          </a:p>
        </p:txBody>
      </p:sp>
    </p:spTree>
    <p:extLst>
      <p:ext uri="{BB962C8B-B14F-4D97-AF65-F5344CB8AC3E}">
        <p14:creationId xmlns:p14="http://schemas.microsoft.com/office/powerpoint/2010/main" val="97925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305"/>
    </mc:Choice>
    <mc:Fallback xmlns="">
      <p:transition advTm="730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8679F7-8A2B-45C3-8557-BF4F49044C3C}"/>
              </a:ext>
            </a:extLst>
          </p:cNvPr>
          <p:cNvSpPr txBox="1"/>
          <p:nvPr/>
        </p:nvSpPr>
        <p:spPr>
          <a:xfrm>
            <a:off x="377806" y="994282"/>
            <a:ext cx="516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设计流程</a:t>
            </a:r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FA1D99-1E33-4B7F-9C85-32B0EE9066B3}"/>
              </a:ext>
            </a:extLst>
          </p:cNvPr>
          <p:cNvGrpSpPr/>
          <p:nvPr/>
        </p:nvGrpSpPr>
        <p:grpSpPr>
          <a:xfrm>
            <a:off x="524719" y="1999558"/>
            <a:ext cx="11558850" cy="1587039"/>
            <a:chOff x="513779" y="3694464"/>
            <a:chExt cx="11558850" cy="1587039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58D4E65E-25EF-40AB-B797-18CD85DF8F17}"/>
                </a:ext>
              </a:extLst>
            </p:cNvPr>
            <p:cNvSpPr/>
            <p:nvPr/>
          </p:nvSpPr>
          <p:spPr>
            <a:xfrm>
              <a:off x="513779" y="3694464"/>
              <a:ext cx="2426114" cy="1587039"/>
            </a:xfrm>
            <a:custGeom>
              <a:avLst/>
              <a:gdLst>
                <a:gd name="connsiteX0" fmla="*/ 0 w 1418830"/>
                <a:gd name="connsiteY0" fmla="*/ 141883 h 1587039"/>
                <a:gd name="connsiteX1" fmla="*/ 141883 w 1418830"/>
                <a:gd name="connsiteY1" fmla="*/ 0 h 1587039"/>
                <a:gd name="connsiteX2" fmla="*/ 1276947 w 1418830"/>
                <a:gd name="connsiteY2" fmla="*/ 0 h 1587039"/>
                <a:gd name="connsiteX3" fmla="*/ 1418830 w 1418830"/>
                <a:gd name="connsiteY3" fmla="*/ 141883 h 1587039"/>
                <a:gd name="connsiteX4" fmla="*/ 1418830 w 1418830"/>
                <a:gd name="connsiteY4" fmla="*/ 1445156 h 1587039"/>
                <a:gd name="connsiteX5" fmla="*/ 1276947 w 1418830"/>
                <a:gd name="connsiteY5" fmla="*/ 1587039 h 1587039"/>
                <a:gd name="connsiteX6" fmla="*/ 141883 w 1418830"/>
                <a:gd name="connsiteY6" fmla="*/ 1587039 h 1587039"/>
                <a:gd name="connsiteX7" fmla="*/ 0 w 1418830"/>
                <a:gd name="connsiteY7" fmla="*/ 1445156 h 1587039"/>
                <a:gd name="connsiteX8" fmla="*/ 0 w 1418830"/>
                <a:gd name="connsiteY8" fmla="*/ 141883 h 158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830" h="1587039">
                  <a:moveTo>
                    <a:pt x="0" y="141883"/>
                  </a:moveTo>
                  <a:cubicBezTo>
                    <a:pt x="0" y="63523"/>
                    <a:pt x="63523" y="0"/>
                    <a:pt x="141883" y="0"/>
                  </a:cubicBezTo>
                  <a:lnTo>
                    <a:pt x="1276947" y="0"/>
                  </a:lnTo>
                  <a:cubicBezTo>
                    <a:pt x="1355307" y="0"/>
                    <a:pt x="1418830" y="63523"/>
                    <a:pt x="1418830" y="141883"/>
                  </a:cubicBezTo>
                  <a:lnTo>
                    <a:pt x="1418830" y="1445156"/>
                  </a:lnTo>
                  <a:cubicBezTo>
                    <a:pt x="1418830" y="1523516"/>
                    <a:pt x="1355307" y="1587039"/>
                    <a:pt x="1276947" y="1587039"/>
                  </a:cubicBezTo>
                  <a:lnTo>
                    <a:pt x="141883" y="1587039"/>
                  </a:lnTo>
                  <a:cubicBezTo>
                    <a:pt x="63523" y="1587039"/>
                    <a:pt x="0" y="1523516"/>
                    <a:pt x="0" y="1445156"/>
                  </a:cubicBezTo>
                  <a:lnTo>
                    <a:pt x="0" y="1418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0136" tIns="110136" rIns="110136" bIns="11013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dirty="0"/>
                <a:t>功能设计</a:t>
              </a:r>
              <a:endParaRPr lang="en-US" altLang="zh-CN" dirty="0"/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800" kern="1200" dirty="0"/>
                <a:t>Visio</a:t>
              </a:r>
              <a:endParaRPr lang="zh-CN" altLang="en-US" sz="1800" kern="1200" dirty="0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5C0BD42-E46E-45F5-9309-D81D3013D6B7}"/>
                </a:ext>
              </a:extLst>
            </p:cNvPr>
            <p:cNvSpPr/>
            <p:nvPr/>
          </p:nvSpPr>
          <p:spPr>
            <a:xfrm>
              <a:off x="3099183" y="4322773"/>
              <a:ext cx="300792" cy="351869"/>
            </a:xfrm>
            <a:custGeom>
              <a:avLst/>
              <a:gdLst>
                <a:gd name="connsiteX0" fmla="*/ 0 w 300792"/>
                <a:gd name="connsiteY0" fmla="*/ 70374 h 351869"/>
                <a:gd name="connsiteX1" fmla="*/ 150396 w 300792"/>
                <a:gd name="connsiteY1" fmla="*/ 70374 h 351869"/>
                <a:gd name="connsiteX2" fmla="*/ 150396 w 300792"/>
                <a:gd name="connsiteY2" fmla="*/ 0 h 351869"/>
                <a:gd name="connsiteX3" fmla="*/ 300792 w 300792"/>
                <a:gd name="connsiteY3" fmla="*/ 175935 h 351869"/>
                <a:gd name="connsiteX4" fmla="*/ 150396 w 300792"/>
                <a:gd name="connsiteY4" fmla="*/ 351869 h 351869"/>
                <a:gd name="connsiteX5" fmla="*/ 150396 w 300792"/>
                <a:gd name="connsiteY5" fmla="*/ 281495 h 351869"/>
                <a:gd name="connsiteX6" fmla="*/ 0 w 300792"/>
                <a:gd name="connsiteY6" fmla="*/ 281495 h 351869"/>
                <a:gd name="connsiteX7" fmla="*/ 0 w 300792"/>
                <a:gd name="connsiteY7" fmla="*/ 70374 h 35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792" h="351869">
                  <a:moveTo>
                    <a:pt x="0" y="70374"/>
                  </a:moveTo>
                  <a:lnTo>
                    <a:pt x="150396" y="70374"/>
                  </a:lnTo>
                  <a:lnTo>
                    <a:pt x="150396" y="0"/>
                  </a:lnTo>
                  <a:lnTo>
                    <a:pt x="300792" y="175935"/>
                  </a:lnTo>
                  <a:lnTo>
                    <a:pt x="150396" y="351869"/>
                  </a:lnTo>
                  <a:lnTo>
                    <a:pt x="150396" y="281495"/>
                  </a:lnTo>
                  <a:lnTo>
                    <a:pt x="0" y="281495"/>
                  </a:lnTo>
                  <a:lnTo>
                    <a:pt x="0" y="7037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0374" rIns="90238" bIns="70374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35ABF0F2-E015-42AA-85C7-C7F533211D42}"/>
                </a:ext>
              </a:extLst>
            </p:cNvPr>
            <p:cNvSpPr/>
            <p:nvPr/>
          </p:nvSpPr>
          <p:spPr>
            <a:xfrm>
              <a:off x="3558025" y="3694464"/>
              <a:ext cx="2426114" cy="1587039"/>
            </a:xfrm>
            <a:custGeom>
              <a:avLst/>
              <a:gdLst>
                <a:gd name="connsiteX0" fmla="*/ 0 w 1418830"/>
                <a:gd name="connsiteY0" fmla="*/ 141883 h 1587039"/>
                <a:gd name="connsiteX1" fmla="*/ 141883 w 1418830"/>
                <a:gd name="connsiteY1" fmla="*/ 0 h 1587039"/>
                <a:gd name="connsiteX2" fmla="*/ 1276947 w 1418830"/>
                <a:gd name="connsiteY2" fmla="*/ 0 h 1587039"/>
                <a:gd name="connsiteX3" fmla="*/ 1418830 w 1418830"/>
                <a:gd name="connsiteY3" fmla="*/ 141883 h 1587039"/>
                <a:gd name="connsiteX4" fmla="*/ 1418830 w 1418830"/>
                <a:gd name="connsiteY4" fmla="*/ 1445156 h 1587039"/>
                <a:gd name="connsiteX5" fmla="*/ 1276947 w 1418830"/>
                <a:gd name="connsiteY5" fmla="*/ 1587039 h 1587039"/>
                <a:gd name="connsiteX6" fmla="*/ 141883 w 1418830"/>
                <a:gd name="connsiteY6" fmla="*/ 1587039 h 1587039"/>
                <a:gd name="connsiteX7" fmla="*/ 0 w 1418830"/>
                <a:gd name="connsiteY7" fmla="*/ 1445156 h 1587039"/>
                <a:gd name="connsiteX8" fmla="*/ 0 w 1418830"/>
                <a:gd name="connsiteY8" fmla="*/ 141883 h 158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830" h="1587039">
                  <a:moveTo>
                    <a:pt x="0" y="141883"/>
                  </a:moveTo>
                  <a:cubicBezTo>
                    <a:pt x="0" y="63523"/>
                    <a:pt x="63523" y="0"/>
                    <a:pt x="141883" y="0"/>
                  </a:cubicBezTo>
                  <a:lnTo>
                    <a:pt x="1276947" y="0"/>
                  </a:lnTo>
                  <a:cubicBezTo>
                    <a:pt x="1355307" y="0"/>
                    <a:pt x="1418830" y="63523"/>
                    <a:pt x="1418830" y="141883"/>
                  </a:cubicBezTo>
                  <a:lnTo>
                    <a:pt x="1418830" y="1445156"/>
                  </a:lnTo>
                  <a:cubicBezTo>
                    <a:pt x="1418830" y="1523516"/>
                    <a:pt x="1355307" y="1587039"/>
                    <a:pt x="1276947" y="1587039"/>
                  </a:cubicBezTo>
                  <a:lnTo>
                    <a:pt x="141883" y="1587039"/>
                  </a:lnTo>
                  <a:cubicBezTo>
                    <a:pt x="63523" y="1587039"/>
                    <a:pt x="0" y="1523516"/>
                    <a:pt x="0" y="1445156"/>
                  </a:cubicBezTo>
                  <a:lnTo>
                    <a:pt x="0" y="1418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0136" tIns="110136" rIns="110136" bIns="11013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/>
                <a:t>界面设计</a:t>
              </a:r>
              <a:endParaRPr lang="en-US" altLang="zh-CN" sz="1800" kern="1200" dirty="0"/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dirty="0"/>
                <a:t>PowerPoint</a:t>
              </a:r>
              <a:endParaRPr lang="zh-CN" altLang="en-US" sz="1800" kern="1200" dirty="0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83B4CB5-637B-445D-A2B1-48D31C37E9B2}"/>
                </a:ext>
              </a:extLst>
            </p:cNvPr>
            <p:cNvSpPr/>
            <p:nvPr/>
          </p:nvSpPr>
          <p:spPr>
            <a:xfrm>
              <a:off x="6142809" y="4312049"/>
              <a:ext cx="300792" cy="351869"/>
            </a:xfrm>
            <a:custGeom>
              <a:avLst/>
              <a:gdLst>
                <a:gd name="connsiteX0" fmla="*/ 0 w 300792"/>
                <a:gd name="connsiteY0" fmla="*/ 70374 h 351869"/>
                <a:gd name="connsiteX1" fmla="*/ 150396 w 300792"/>
                <a:gd name="connsiteY1" fmla="*/ 70374 h 351869"/>
                <a:gd name="connsiteX2" fmla="*/ 150396 w 300792"/>
                <a:gd name="connsiteY2" fmla="*/ 0 h 351869"/>
                <a:gd name="connsiteX3" fmla="*/ 300792 w 300792"/>
                <a:gd name="connsiteY3" fmla="*/ 175935 h 351869"/>
                <a:gd name="connsiteX4" fmla="*/ 150396 w 300792"/>
                <a:gd name="connsiteY4" fmla="*/ 351869 h 351869"/>
                <a:gd name="connsiteX5" fmla="*/ 150396 w 300792"/>
                <a:gd name="connsiteY5" fmla="*/ 281495 h 351869"/>
                <a:gd name="connsiteX6" fmla="*/ 0 w 300792"/>
                <a:gd name="connsiteY6" fmla="*/ 281495 h 351869"/>
                <a:gd name="connsiteX7" fmla="*/ 0 w 300792"/>
                <a:gd name="connsiteY7" fmla="*/ 70374 h 35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792" h="351869">
                  <a:moveTo>
                    <a:pt x="0" y="70374"/>
                  </a:moveTo>
                  <a:lnTo>
                    <a:pt x="150396" y="70374"/>
                  </a:lnTo>
                  <a:lnTo>
                    <a:pt x="150396" y="0"/>
                  </a:lnTo>
                  <a:lnTo>
                    <a:pt x="300792" y="175935"/>
                  </a:lnTo>
                  <a:lnTo>
                    <a:pt x="150396" y="351869"/>
                  </a:lnTo>
                  <a:lnTo>
                    <a:pt x="150396" y="281495"/>
                  </a:lnTo>
                  <a:lnTo>
                    <a:pt x="0" y="281495"/>
                  </a:lnTo>
                  <a:lnTo>
                    <a:pt x="0" y="7037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0374" rIns="90238" bIns="70374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F32CB9A-0227-4393-9AF4-B225050B896F}"/>
                </a:ext>
              </a:extLst>
            </p:cNvPr>
            <p:cNvSpPr/>
            <p:nvPr/>
          </p:nvSpPr>
          <p:spPr>
            <a:xfrm>
              <a:off x="9187055" y="4312049"/>
              <a:ext cx="300792" cy="351869"/>
            </a:xfrm>
            <a:custGeom>
              <a:avLst/>
              <a:gdLst>
                <a:gd name="connsiteX0" fmla="*/ 0 w 300792"/>
                <a:gd name="connsiteY0" fmla="*/ 70374 h 351869"/>
                <a:gd name="connsiteX1" fmla="*/ 150396 w 300792"/>
                <a:gd name="connsiteY1" fmla="*/ 70374 h 351869"/>
                <a:gd name="connsiteX2" fmla="*/ 150396 w 300792"/>
                <a:gd name="connsiteY2" fmla="*/ 0 h 351869"/>
                <a:gd name="connsiteX3" fmla="*/ 300792 w 300792"/>
                <a:gd name="connsiteY3" fmla="*/ 175935 h 351869"/>
                <a:gd name="connsiteX4" fmla="*/ 150396 w 300792"/>
                <a:gd name="connsiteY4" fmla="*/ 351869 h 351869"/>
                <a:gd name="connsiteX5" fmla="*/ 150396 w 300792"/>
                <a:gd name="connsiteY5" fmla="*/ 281495 h 351869"/>
                <a:gd name="connsiteX6" fmla="*/ 0 w 300792"/>
                <a:gd name="connsiteY6" fmla="*/ 281495 h 351869"/>
                <a:gd name="connsiteX7" fmla="*/ 0 w 300792"/>
                <a:gd name="connsiteY7" fmla="*/ 70374 h 35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792" h="351869">
                  <a:moveTo>
                    <a:pt x="0" y="70374"/>
                  </a:moveTo>
                  <a:lnTo>
                    <a:pt x="150396" y="70374"/>
                  </a:lnTo>
                  <a:lnTo>
                    <a:pt x="150396" y="0"/>
                  </a:lnTo>
                  <a:lnTo>
                    <a:pt x="300792" y="175935"/>
                  </a:lnTo>
                  <a:lnTo>
                    <a:pt x="150396" y="351869"/>
                  </a:lnTo>
                  <a:lnTo>
                    <a:pt x="150396" y="281495"/>
                  </a:lnTo>
                  <a:lnTo>
                    <a:pt x="0" y="281495"/>
                  </a:lnTo>
                  <a:lnTo>
                    <a:pt x="0" y="7037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0374" rIns="90238" bIns="70374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 dirty="0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EE22558-9487-4E87-8F7B-C4D23471ECB9}"/>
                </a:ext>
              </a:extLst>
            </p:cNvPr>
            <p:cNvSpPr/>
            <p:nvPr/>
          </p:nvSpPr>
          <p:spPr>
            <a:xfrm>
              <a:off x="9646515" y="3694464"/>
              <a:ext cx="2426114" cy="1587039"/>
            </a:xfrm>
            <a:custGeom>
              <a:avLst/>
              <a:gdLst>
                <a:gd name="connsiteX0" fmla="*/ 0 w 1418830"/>
                <a:gd name="connsiteY0" fmla="*/ 141883 h 1587039"/>
                <a:gd name="connsiteX1" fmla="*/ 141883 w 1418830"/>
                <a:gd name="connsiteY1" fmla="*/ 0 h 1587039"/>
                <a:gd name="connsiteX2" fmla="*/ 1276947 w 1418830"/>
                <a:gd name="connsiteY2" fmla="*/ 0 h 1587039"/>
                <a:gd name="connsiteX3" fmla="*/ 1418830 w 1418830"/>
                <a:gd name="connsiteY3" fmla="*/ 141883 h 1587039"/>
                <a:gd name="connsiteX4" fmla="*/ 1418830 w 1418830"/>
                <a:gd name="connsiteY4" fmla="*/ 1445156 h 1587039"/>
                <a:gd name="connsiteX5" fmla="*/ 1276947 w 1418830"/>
                <a:gd name="connsiteY5" fmla="*/ 1587039 h 1587039"/>
                <a:gd name="connsiteX6" fmla="*/ 141883 w 1418830"/>
                <a:gd name="connsiteY6" fmla="*/ 1587039 h 1587039"/>
                <a:gd name="connsiteX7" fmla="*/ 0 w 1418830"/>
                <a:gd name="connsiteY7" fmla="*/ 1445156 h 1587039"/>
                <a:gd name="connsiteX8" fmla="*/ 0 w 1418830"/>
                <a:gd name="connsiteY8" fmla="*/ 141883 h 158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830" h="1587039">
                  <a:moveTo>
                    <a:pt x="0" y="141883"/>
                  </a:moveTo>
                  <a:cubicBezTo>
                    <a:pt x="0" y="63523"/>
                    <a:pt x="63523" y="0"/>
                    <a:pt x="141883" y="0"/>
                  </a:cubicBezTo>
                  <a:lnTo>
                    <a:pt x="1276947" y="0"/>
                  </a:lnTo>
                  <a:cubicBezTo>
                    <a:pt x="1355307" y="0"/>
                    <a:pt x="1418830" y="63523"/>
                    <a:pt x="1418830" y="141883"/>
                  </a:cubicBezTo>
                  <a:lnTo>
                    <a:pt x="1418830" y="1445156"/>
                  </a:lnTo>
                  <a:cubicBezTo>
                    <a:pt x="1418830" y="1523516"/>
                    <a:pt x="1355307" y="1587039"/>
                    <a:pt x="1276947" y="1587039"/>
                  </a:cubicBezTo>
                  <a:lnTo>
                    <a:pt x="141883" y="1587039"/>
                  </a:lnTo>
                  <a:cubicBezTo>
                    <a:pt x="63523" y="1587039"/>
                    <a:pt x="0" y="1523516"/>
                    <a:pt x="0" y="1445156"/>
                  </a:cubicBezTo>
                  <a:lnTo>
                    <a:pt x="0" y="1418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0136" tIns="110136" rIns="110136" bIns="11013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/>
                <a:t>交互逻辑</a:t>
              </a:r>
              <a:endParaRPr lang="en-US" altLang="zh-CN" sz="1800" kern="1200" dirty="0"/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/>
                <a:t>及自定义控件</a:t>
              </a:r>
              <a:endParaRPr lang="en-US" altLang="zh-CN" sz="1800" kern="1200" dirty="0"/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dirty="0"/>
                <a:t>PyQt5</a:t>
              </a:r>
              <a:endParaRPr lang="zh-CN" altLang="en-US" sz="1800" kern="1200" dirty="0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3FECD38-A731-4E52-8FB2-1DD1EF14ED0F}"/>
                </a:ext>
              </a:extLst>
            </p:cNvPr>
            <p:cNvSpPr/>
            <p:nvPr/>
          </p:nvSpPr>
          <p:spPr>
            <a:xfrm>
              <a:off x="6602271" y="3694464"/>
              <a:ext cx="2426114" cy="1587039"/>
            </a:xfrm>
            <a:custGeom>
              <a:avLst/>
              <a:gdLst>
                <a:gd name="connsiteX0" fmla="*/ 0 w 1418830"/>
                <a:gd name="connsiteY0" fmla="*/ 141883 h 1587039"/>
                <a:gd name="connsiteX1" fmla="*/ 141883 w 1418830"/>
                <a:gd name="connsiteY1" fmla="*/ 0 h 1587039"/>
                <a:gd name="connsiteX2" fmla="*/ 1276947 w 1418830"/>
                <a:gd name="connsiteY2" fmla="*/ 0 h 1587039"/>
                <a:gd name="connsiteX3" fmla="*/ 1418830 w 1418830"/>
                <a:gd name="connsiteY3" fmla="*/ 141883 h 1587039"/>
                <a:gd name="connsiteX4" fmla="*/ 1418830 w 1418830"/>
                <a:gd name="connsiteY4" fmla="*/ 1445156 h 1587039"/>
                <a:gd name="connsiteX5" fmla="*/ 1276947 w 1418830"/>
                <a:gd name="connsiteY5" fmla="*/ 1587039 h 1587039"/>
                <a:gd name="connsiteX6" fmla="*/ 141883 w 1418830"/>
                <a:gd name="connsiteY6" fmla="*/ 1587039 h 1587039"/>
                <a:gd name="connsiteX7" fmla="*/ 0 w 1418830"/>
                <a:gd name="connsiteY7" fmla="*/ 1445156 h 1587039"/>
                <a:gd name="connsiteX8" fmla="*/ 0 w 1418830"/>
                <a:gd name="connsiteY8" fmla="*/ 141883 h 158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830" h="1587039">
                  <a:moveTo>
                    <a:pt x="0" y="141883"/>
                  </a:moveTo>
                  <a:cubicBezTo>
                    <a:pt x="0" y="63523"/>
                    <a:pt x="63523" y="0"/>
                    <a:pt x="141883" y="0"/>
                  </a:cubicBezTo>
                  <a:lnTo>
                    <a:pt x="1276947" y="0"/>
                  </a:lnTo>
                  <a:cubicBezTo>
                    <a:pt x="1355307" y="0"/>
                    <a:pt x="1418830" y="63523"/>
                    <a:pt x="1418830" y="141883"/>
                  </a:cubicBezTo>
                  <a:lnTo>
                    <a:pt x="1418830" y="1445156"/>
                  </a:lnTo>
                  <a:cubicBezTo>
                    <a:pt x="1418830" y="1523516"/>
                    <a:pt x="1355307" y="1587039"/>
                    <a:pt x="1276947" y="1587039"/>
                  </a:cubicBezTo>
                  <a:lnTo>
                    <a:pt x="141883" y="1587039"/>
                  </a:lnTo>
                  <a:cubicBezTo>
                    <a:pt x="63523" y="1587039"/>
                    <a:pt x="0" y="1523516"/>
                    <a:pt x="0" y="1445156"/>
                  </a:cubicBezTo>
                  <a:lnTo>
                    <a:pt x="0" y="1418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0136" tIns="110136" rIns="110136" bIns="11013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/>
                <a:t>界面实现</a:t>
              </a:r>
              <a:endParaRPr lang="en-US" altLang="zh-CN" sz="1800" kern="1200" dirty="0"/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dirty="0" err="1"/>
                <a:t>QtDesigner</a:t>
              </a:r>
              <a:endParaRPr lang="zh-CN" altLang="en-US" sz="1800" kern="1200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76E141D-FD4B-4FE0-AEEB-6F3782FF9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03" y="4336405"/>
            <a:ext cx="2320447" cy="14465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3718A6-28F5-45DC-9C9E-44BEB10A6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962" y="4379121"/>
            <a:ext cx="2483117" cy="12875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87099B-A31E-49B2-B46C-ADDD9B748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41" y="4242578"/>
            <a:ext cx="2860598" cy="14684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A669F9-FC24-4C47-940D-F854D1CC3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5071" y="4495376"/>
            <a:ext cx="2178918" cy="128754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C876B37-4130-4493-BC17-176A5D11C07F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1109DEF-6A86-49B9-84FE-BAC726C9A421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05A00A6-5EFA-4D0F-A45A-01348783908D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218A681-5653-4CB6-A266-931C8613DD94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数据处理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574A86E-89EA-4B8C-A257-8FD60F66D456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功能设计</a:t>
                </a: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DFB7D6B-ACAE-4443-B0D7-9E3EAD851EA8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AC7AD06E-C671-4435-9914-35177BC87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F75BDD2-F3D6-43EF-B46B-45632F523333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5333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8679F7-8A2B-45C3-8557-BF4F49044C3C}"/>
              </a:ext>
            </a:extLst>
          </p:cNvPr>
          <p:cNvSpPr txBox="1"/>
          <p:nvPr/>
        </p:nvSpPr>
        <p:spPr>
          <a:xfrm>
            <a:off x="214727" y="1077410"/>
            <a:ext cx="1678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C4670"/>
                </a:solidFill>
                <a:ea typeface="印品黑体" panose="00000500000000000000" pitchFamily="2" charset="-122"/>
              </a:rPr>
              <a:t>功能设计</a:t>
            </a:r>
            <a:endParaRPr lang="en-US" altLang="zh-CN" sz="2800" b="1" dirty="0">
              <a:solidFill>
                <a:srgbClr val="1C4670"/>
              </a:solidFill>
              <a:ea typeface="印品黑体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013021-BF5C-4AE9-89A0-BD0A6CE7A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58" y="1544958"/>
            <a:ext cx="12506392" cy="544832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03AFFC95-7B7F-4AA3-A449-0517BA73B315}"/>
              </a:ext>
            </a:extLst>
          </p:cNvPr>
          <p:cNvGrpSpPr/>
          <p:nvPr/>
        </p:nvGrpSpPr>
        <p:grpSpPr>
          <a:xfrm>
            <a:off x="-12427" y="-171122"/>
            <a:ext cx="12858750" cy="1210398"/>
            <a:chOff x="-12427" y="-171122"/>
            <a:chExt cx="12858750" cy="121039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9FED794-2680-47DE-9A2E-4196417FEC71}"/>
                </a:ext>
              </a:extLst>
            </p:cNvPr>
            <p:cNvGrpSpPr/>
            <p:nvPr/>
          </p:nvGrpSpPr>
          <p:grpSpPr>
            <a:xfrm>
              <a:off x="-12427" y="-171122"/>
              <a:ext cx="12858750" cy="1210398"/>
              <a:chOff x="-12427" y="-171122"/>
              <a:chExt cx="12858750" cy="1210398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5D31751-82F9-4217-81FF-8B3B909A88E9}"/>
                  </a:ext>
                </a:extLst>
              </p:cNvPr>
              <p:cNvSpPr/>
              <p:nvPr/>
            </p:nvSpPr>
            <p:spPr>
              <a:xfrm>
                <a:off x="-12427" y="0"/>
                <a:ext cx="12858750" cy="8681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004FA81-F08C-4822-B2B0-76DB3C59D107}"/>
                  </a:ext>
                </a:extLst>
              </p:cNvPr>
              <p:cNvSpPr txBox="1"/>
              <p:nvPr/>
            </p:nvSpPr>
            <p:spPr>
              <a:xfrm>
                <a:off x="379122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数据处理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98B775B-27A1-49AA-8AAB-6634B84AC2AE}"/>
                  </a:ext>
                </a:extLst>
              </p:cNvPr>
              <p:cNvSpPr txBox="1"/>
              <p:nvPr/>
            </p:nvSpPr>
            <p:spPr>
              <a:xfrm>
                <a:off x="5716968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功能设计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AB60CAE-F4BD-4F15-9187-1084C09BF24D}"/>
                  </a:ext>
                </a:extLst>
              </p:cNvPr>
              <p:cNvSpPr txBox="1"/>
              <p:nvPr/>
            </p:nvSpPr>
            <p:spPr>
              <a:xfrm>
                <a:off x="7642713" y="2393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印品黑体" panose="00000500000000000000"/>
                  </a:rPr>
                  <a:t>操作演示</a:t>
                </a: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FA46617B-C6BD-43DF-8398-963EAED68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450" y="-171122"/>
                <a:ext cx="2904954" cy="1210398"/>
              </a:xfrm>
              <a:prstGeom prst="rect">
                <a:avLst/>
              </a:prstGeom>
            </p:spPr>
          </p:pic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1F1D4D-CA7A-4DA3-B571-F4D9CFB7401A}"/>
                </a:ext>
              </a:extLst>
            </p:cNvPr>
            <p:cNvSpPr txBox="1"/>
            <p:nvPr/>
          </p:nvSpPr>
          <p:spPr>
            <a:xfrm>
              <a:off x="9710858" y="2393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印品黑体" panose="00000500000000000000"/>
                </a:rPr>
                <a:t>前景展望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1042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50"/>
    </mc:Choice>
    <mc:Fallback xmlns="">
      <p:transition advTm="2575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教育培训课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4|1|3.8|0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heme/theme1.xml><?xml version="1.0" encoding="utf-8"?>
<a:theme xmlns:a="http://schemas.openxmlformats.org/drawingml/2006/main" name="自定义设计方案">
  <a:themeElements>
    <a:clrScheme name="002通用彩色">
      <a:dk1>
        <a:sysClr val="windowText" lastClr="000000"/>
      </a:dk1>
      <a:lt1>
        <a:sysClr val="window" lastClr="FFFFFF"/>
      </a:lt1>
      <a:dk2>
        <a:srgbClr val="E73E53"/>
      </a:dk2>
      <a:lt2>
        <a:srgbClr val="E7E6E6"/>
      </a:lt2>
      <a:accent1>
        <a:srgbClr val="58A527"/>
      </a:accent1>
      <a:accent2>
        <a:srgbClr val="4F50A0"/>
      </a:accent2>
      <a:accent3>
        <a:srgbClr val="27A0B3"/>
      </a:accent3>
      <a:accent4>
        <a:srgbClr val="E73E53"/>
      </a:accent4>
      <a:accent5>
        <a:srgbClr val="EAAE00"/>
      </a:accent5>
      <a:accent6>
        <a:srgbClr val="58A527"/>
      </a:accent6>
      <a:hlink>
        <a:srgbClr val="4F50A0"/>
      </a:hlink>
      <a:folHlink>
        <a:srgbClr val="27A0B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645</Words>
  <Application>Microsoft Office PowerPoint</Application>
  <PresentationFormat>自定义</PresentationFormat>
  <Paragraphs>207</Paragraphs>
  <Slides>20</Slides>
  <Notes>20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PingFang SC</vt:lpstr>
      <vt:lpstr>微软雅黑</vt:lpstr>
      <vt:lpstr>印品黑体</vt:lpstr>
      <vt:lpstr>Arial</vt:lpstr>
      <vt:lpstr>Calibri</vt:lpstr>
      <vt:lpstr>Calibri Light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教育培训课</dc:title>
  <dc:creator/>
  <cp:lastModifiedBy/>
  <cp:revision>1</cp:revision>
  <dcterms:created xsi:type="dcterms:W3CDTF">2017-04-05T12:38:21Z</dcterms:created>
  <dcterms:modified xsi:type="dcterms:W3CDTF">2020-11-21T07:21:41Z</dcterms:modified>
</cp:coreProperties>
</file>